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31"/>
  </p:notesMasterIdLst>
  <p:sldIdLst>
    <p:sldId id="277" r:id="rId2"/>
    <p:sldId id="280" r:id="rId3"/>
    <p:sldId id="281" r:id="rId4"/>
    <p:sldId id="282" r:id="rId5"/>
    <p:sldId id="283" r:id="rId6"/>
    <p:sldId id="284" r:id="rId7"/>
    <p:sldId id="287" r:id="rId8"/>
    <p:sldId id="264" r:id="rId9"/>
    <p:sldId id="262" r:id="rId10"/>
    <p:sldId id="263" r:id="rId11"/>
    <p:sldId id="286" r:id="rId12"/>
    <p:sldId id="259" r:id="rId13"/>
    <p:sldId id="285" r:id="rId14"/>
    <p:sldId id="279" r:id="rId15"/>
    <p:sldId id="291" r:id="rId16"/>
    <p:sldId id="265" r:id="rId17"/>
    <p:sldId id="266" r:id="rId18"/>
    <p:sldId id="267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90" r:id="rId27"/>
    <p:sldId id="289" r:id="rId28"/>
    <p:sldId id="256" r:id="rId29"/>
    <p:sldId id="288" r:id="rId30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B342"/>
    <a:srgbClr val="B6B696"/>
    <a:srgbClr val="BDBE8E"/>
    <a:srgbClr val="DE8400"/>
    <a:srgbClr val="FFD000"/>
    <a:srgbClr val="FFFF00"/>
    <a:srgbClr val="10AEDE"/>
    <a:srgbClr val="067392"/>
    <a:srgbClr val="EEE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3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17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B61BBC0-A26A-8648-9F42-22706B2A1421}" type="datetimeFigureOut">
              <a:rPr lang="en-US" smtClean="0"/>
              <a:t>7/1/14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22E47C0-E8DD-314F-B1A0-BD3B85683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504E6-A72F-4DC7-A49F-88CF6A270C6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504E6-A72F-4DC7-A49F-88CF6A270C6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</a:t>
            </a:r>
            <a:r>
              <a:rPr lang="en-US" baseline="0" dirty="0" smtClean="0"/>
              <a:t> you guys fix the layout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504E6-A72F-4DC7-A49F-88CF6A270C6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504E6-A72F-4DC7-A49F-88CF6A270C6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Add Background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1115" y="677333"/>
            <a:ext cx="6521669" cy="2923117"/>
          </a:xfrm>
        </p:spPr>
        <p:txBody>
          <a:bodyPr anchor="b">
            <a:normAutofit/>
          </a:bodyPr>
          <a:lstStyle>
            <a:lvl1pPr>
              <a:defRPr sz="5400" baseline="0"/>
            </a:lvl1pPr>
          </a:lstStyle>
          <a:p>
            <a:r>
              <a:rPr lang="en-US" dirty="0" smtClean="0"/>
              <a:t>Title Of The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1116" y="3708400"/>
            <a:ext cx="5600318" cy="14478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 b="0" i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Presenter’s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6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85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78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0600"/>
            <a:ext cx="682148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72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53528"/>
            <a:ext cx="6821488" cy="7186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40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41650"/>
            <a:ext cx="3138325" cy="61562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rrowheads="1"/>
          </p:cNvPicPr>
          <p:nvPr/>
        </p:nvPicPr>
        <p:blipFill rotWithShape="1">
          <a:blip r:embed="rId2" cstate="screen"/>
          <a:srcRect l="2930" b="-2"/>
          <a:stretch/>
        </p:blipFill>
        <p:spPr bwMode="auto">
          <a:xfrm rot="5400000" flipH="1">
            <a:off x="-110621" y="3148908"/>
            <a:ext cx="6397854" cy="1000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2150" y="274638"/>
            <a:ext cx="5577166" cy="1143000"/>
          </a:xfrm>
        </p:spPr>
        <p:txBody>
          <a:bodyPr anchor="b"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232150" y="1566863"/>
            <a:ext cx="5716588" cy="4651375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53830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46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0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16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92400"/>
            <a:ext cx="7772400" cy="1362075"/>
          </a:xfrm>
        </p:spPr>
        <p:txBody>
          <a:bodyPr anchor="t">
            <a:noAutofit/>
          </a:bodyPr>
          <a:lstStyle>
            <a:lvl1pPr algn="l">
              <a:lnSpc>
                <a:spcPts val="5300"/>
              </a:lnSpc>
              <a:defRPr sz="5400" b="1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79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White or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347464" y="4648200"/>
            <a:ext cx="4211836" cy="1676400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7D7D7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387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ies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1292222"/>
            <a:ext cx="3084749" cy="51104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0" y="223520"/>
            <a:ext cx="9143999" cy="1068702"/>
          </a:xfrm>
          <a:solidFill>
            <a:schemeClr val="bg1">
              <a:lumMod val="50000"/>
            </a:schemeClr>
          </a:solidFill>
        </p:spPr>
        <p:txBody>
          <a:bodyPr lIns="2971800">
            <a:normAutofit/>
          </a:bodyPr>
          <a:lstStyle>
            <a:lvl1pPr marL="230188" indent="0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z="1800" cap="all" dirty="0" smtClean="0"/>
              <a:t>Option 1 - MI,CI OR ACTIVATION CASE STUDY: </a:t>
            </a:r>
            <a:r>
              <a:rPr lang="en-US" sz="2300" cap="all" dirty="0" smtClean="0"/>
              <a:t/>
            </a:r>
            <a:br>
              <a:rPr lang="en-US" sz="2300" cap="all" dirty="0" smtClean="0"/>
            </a:br>
            <a:r>
              <a:rPr lang="en-US" sz="2800" cap="all" dirty="0" smtClean="0"/>
              <a:t>VERTICAL (CUSTOMER)</a:t>
            </a:r>
            <a:endParaRPr lang="en-US" dirty="0"/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176213" y="2714625"/>
            <a:ext cx="2752725" cy="3513455"/>
          </a:xfrm>
        </p:spPr>
        <p:txBody>
          <a:bodyPr>
            <a:normAutofit/>
          </a:bodyPr>
          <a:lstStyle>
            <a:lvl1pPr marL="0" indent="0">
              <a:buNone/>
              <a:defRPr sz="2000" i="1" baseline="0">
                <a:solidFill>
                  <a:srgbClr val="6B1C4F"/>
                </a:solidFill>
              </a:defRPr>
            </a:lvl1pPr>
            <a:lvl2pPr marL="228600" indent="0">
              <a:buNone/>
              <a:defRPr sz="2000" i="1">
                <a:solidFill>
                  <a:srgbClr val="6B1C4F"/>
                </a:solidFill>
              </a:defRPr>
            </a:lvl2pPr>
            <a:lvl3pPr marL="517525" indent="0">
              <a:buNone/>
              <a:defRPr sz="2000" i="1">
                <a:solidFill>
                  <a:srgbClr val="6B1C4F"/>
                </a:solidFill>
              </a:defRPr>
            </a:lvl3pPr>
            <a:lvl4pPr marL="803275" indent="0">
              <a:buNone/>
              <a:defRPr sz="2000" i="1">
                <a:solidFill>
                  <a:srgbClr val="6B1C4F"/>
                </a:solidFill>
              </a:defRPr>
            </a:lvl4pPr>
            <a:lvl5pPr marL="1023938" indent="0">
              <a:buNone/>
              <a:defRPr sz="2000" i="1">
                <a:solidFill>
                  <a:srgbClr val="6B1C4F"/>
                </a:solidFill>
              </a:defRPr>
            </a:lvl5pPr>
          </a:lstStyle>
          <a:p>
            <a:pPr lvl="0"/>
            <a:r>
              <a:rPr lang="en-US" dirty="0" smtClean="0"/>
              <a:t>Click to add a stat that highlights the end result</a:t>
            </a:r>
          </a:p>
        </p:txBody>
      </p:sp>
      <p:sp>
        <p:nvSpPr>
          <p:cNvPr id="22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176213" y="238126"/>
            <a:ext cx="2752725" cy="2314574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Add Logo or image here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3266923" y="3086706"/>
            <a:ext cx="5584656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66923" y="4806442"/>
            <a:ext cx="5584656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3267075" y="1690962"/>
            <a:ext cx="5584825" cy="1395137"/>
          </a:xfrm>
        </p:spPr>
        <p:txBody>
          <a:bodyPr>
            <a:normAutofit/>
          </a:bodyPr>
          <a:lstStyle>
            <a:lvl1pPr marL="285750" indent="-285750">
              <a:buSzPct val="60000"/>
              <a:buFont typeface="Arial" panose="020B0604020202020204" pitchFamily="34" charset="0"/>
              <a:buChar char="►"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chemeClr val="accent1"/>
              </a:buClr>
              <a:defRPr sz="1600"/>
            </a:lvl2pPr>
          </a:lstStyle>
          <a:p>
            <a:pPr lvl="0"/>
            <a:r>
              <a:rPr lang="en-US" dirty="0" smtClean="0"/>
              <a:t>Click to explain the client’s challenge</a:t>
            </a:r>
          </a:p>
          <a:p>
            <a:pPr lvl="1"/>
            <a:endParaRPr lang="en-US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3267075" y="1447508"/>
            <a:ext cx="335625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baseline="0" dirty="0" smtClean="0">
                <a:solidFill>
                  <a:srgbClr val="4D9435"/>
                </a:solidFill>
              </a:rPr>
              <a:t>THE CHALLENGE</a:t>
            </a:r>
            <a:endParaRPr lang="en-US" sz="1400" b="1" baseline="0" dirty="0">
              <a:solidFill>
                <a:srgbClr val="4D9435"/>
              </a:solidFill>
            </a:endParaRP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3267075" y="3396758"/>
            <a:ext cx="5584825" cy="1395137"/>
          </a:xfrm>
        </p:spPr>
        <p:txBody>
          <a:bodyPr>
            <a:normAutofit/>
          </a:bodyPr>
          <a:lstStyle>
            <a:lvl1pPr marL="285750" indent="-285750">
              <a:buSzPct val="60000"/>
              <a:buFont typeface="Arial" panose="020B0604020202020204" pitchFamily="34" charset="0"/>
              <a:buChar char="►"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chemeClr val="accent1"/>
              </a:buClr>
              <a:defRPr sz="1600"/>
            </a:lvl2pPr>
          </a:lstStyle>
          <a:p>
            <a:pPr lvl="0"/>
            <a:r>
              <a:rPr lang="en-US" dirty="0" smtClean="0"/>
              <a:t>Click to explain the Neustar solution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3267075" y="3153304"/>
            <a:ext cx="335625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baseline="0" dirty="0" smtClean="0">
                <a:solidFill>
                  <a:srgbClr val="4D9435"/>
                </a:solidFill>
              </a:rPr>
              <a:t>THE SOLUTION</a:t>
            </a:r>
            <a:endParaRPr lang="en-US" sz="1400" b="1" baseline="0" dirty="0">
              <a:solidFill>
                <a:srgbClr val="4D9435"/>
              </a:solidFill>
            </a:endParaRPr>
          </a:p>
        </p:txBody>
      </p:sp>
      <p:sp>
        <p:nvSpPr>
          <p:cNvPr id="29" name="Text Placeholder 29"/>
          <p:cNvSpPr>
            <a:spLocks noGrp="1"/>
          </p:cNvSpPr>
          <p:nvPr>
            <p:ph type="body" sz="quarter" idx="17" hasCustomPrompt="1"/>
          </p:nvPr>
        </p:nvSpPr>
        <p:spPr>
          <a:xfrm>
            <a:off x="3267075" y="5096268"/>
            <a:ext cx="5584825" cy="1306442"/>
          </a:xfrm>
        </p:spPr>
        <p:txBody>
          <a:bodyPr>
            <a:normAutofit/>
          </a:bodyPr>
          <a:lstStyle>
            <a:lvl1pPr marL="285750" indent="-285750">
              <a:buSzPct val="60000"/>
              <a:buFont typeface="Arial" panose="020B0604020202020204" pitchFamily="34" charset="0"/>
              <a:buChar char="►"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chemeClr val="accent1"/>
              </a:buClr>
              <a:defRPr sz="1600"/>
            </a:lvl2pPr>
          </a:lstStyle>
          <a:p>
            <a:pPr lvl="0"/>
            <a:r>
              <a:rPr lang="en-US" dirty="0" smtClean="0"/>
              <a:t>Click to explain the end result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3267075" y="4852813"/>
            <a:ext cx="335625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baseline="0" dirty="0" smtClean="0">
                <a:solidFill>
                  <a:srgbClr val="4D9435"/>
                </a:solidFill>
              </a:rPr>
              <a:t>THE RESULT</a:t>
            </a:r>
            <a:endParaRPr lang="en-US" sz="1400" b="1" baseline="0" dirty="0">
              <a:solidFill>
                <a:srgbClr val="4D94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0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339604" y="6226620"/>
            <a:ext cx="3129405" cy="274361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pic>
        <p:nvPicPr>
          <p:cNvPr id="8" name="Picture 7" descr="logo_tag_lock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48" y="4110884"/>
            <a:ext cx="4624211" cy="2004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9981" y="684469"/>
            <a:ext cx="5063607" cy="2722666"/>
          </a:xfrm>
        </p:spPr>
        <p:txBody>
          <a:bodyPr>
            <a:normAutofit/>
          </a:bodyPr>
          <a:lstStyle>
            <a:lvl1pPr>
              <a:defRPr sz="4400" cap="none" normalizeH="0">
                <a:solidFill>
                  <a:srgbClr val="40404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3406775"/>
            <a:ext cx="5064125" cy="6159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627969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ies with graphic - long res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1292222"/>
            <a:ext cx="3084749" cy="51104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0" y="223520"/>
            <a:ext cx="9143999" cy="1068702"/>
          </a:xfrm>
          <a:solidFill>
            <a:schemeClr val="bg1">
              <a:lumMod val="50000"/>
            </a:schemeClr>
          </a:solidFill>
        </p:spPr>
        <p:txBody>
          <a:bodyPr lIns="2971800">
            <a:normAutofit/>
          </a:bodyPr>
          <a:lstStyle>
            <a:lvl1pPr marL="230188" indent="0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z="1800" cap="all" dirty="0" smtClean="0"/>
              <a:t>Option 1 - MI,CI OR ACTIVATION CASE STUDY: </a:t>
            </a:r>
            <a:r>
              <a:rPr lang="en-US" sz="2300" cap="all" dirty="0" smtClean="0"/>
              <a:t/>
            </a:r>
            <a:br>
              <a:rPr lang="en-US" sz="2300" cap="all" dirty="0" smtClean="0"/>
            </a:br>
            <a:r>
              <a:rPr lang="en-US" sz="2800" cap="all" dirty="0" smtClean="0"/>
              <a:t>VERTICAL (CUSTOMER)</a:t>
            </a:r>
            <a:endParaRPr lang="en-US" dirty="0"/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176213" y="2714625"/>
            <a:ext cx="2752725" cy="3513455"/>
          </a:xfrm>
        </p:spPr>
        <p:txBody>
          <a:bodyPr>
            <a:normAutofit/>
          </a:bodyPr>
          <a:lstStyle>
            <a:lvl1pPr marL="0" indent="0">
              <a:buNone/>
              <a:defRPr sz="2000" i="1" baseline="0">
                <a:solidFill>
                  <a:srgbClr val="6B1C4F"/>
                </a:solidFill>
              </a:defRPr>
            </a:lvl1pPr>
            <a:lvl2pPr marL="228600" indent="0">
              <a:buNone/>
              <a:defRPr sz="2000" i="1">
                <a:solidFill>
                  <a:srgbClr val="6B1C4F"/>
                </a:solidFill>
              </a:defRPr>
            </a:lvl2pPr>
            <a:lvl3pPr marL="517525" indent="0">
              <a:buNone/>
              <a:defRPr sz="2000" i="1">
                <a:solidFill>
                  <a:srgbClr val="6B1C4F"/>
                </a:solidFill>
              </a:defRPr>
            </a:lvl3pPr>
            <a:lvl4pPr marL="803275" indent="0">
              <a:buNone/>
              <a:defRPr sz="2000" i="1">
                <a:solidFill>
                  <a:srgbClr val="6B1C4F"/>
                </a:solidFill>
              </a:defRPr>
            </a:lvl4pPr>
            <a:lvl5pPr marL="1023938" indent="0">
              <a:buNone/>
              <a:defRPr sz="2000" i="1">
                <a:solidFill>
                  <a:srgbClr val="6B1C4F"/>
                </a:solidFill>
              </a:defRPr>
            </a:lvl5pPr>
          </a:lstStyle>
          <a:p>
            <a:pPr lvl="0"/>
            <a:r>
              <a:rPr lang="en-US" dirty="0" smtClean="0"/>
              <a:t>Click to add a stat that highlights the end result</a:t>
            </a:r>
          </a:p>
        </p:txBody>
      </p:sp>
      <p:sp>
        <p:nvSpPr>
          <p:cNvPr id="22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176213" y="238126"/>
            <a:ext cx="2752725" cy="2314574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Add Logo or image here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3266923" y="2619036"/>
            <a:ext cx="5584656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66923" y="4359722"/>
            <a:ext cx="5584656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3267075" y="1690962"/>
            <a:ext cx="5584825" cy="926595"/>
          </a:xfrm>
        </p:spPr>
        <p:txBody>
          <a:bodyPr>
            <a:normAutofit/>
          </a:bodyPr>
          <a:lstStyle>
            <a:lvl1pPr marL="285750" indent="-285750">
              <a:buSzPct val="60000"/>
              <a:buFont typeface="Arial" panose="020B0604020202020204" pitchFamily="34" charset="0"/>
              <a:buChar char="►"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explain the client’s challenge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7075" y="1447508"/>
            <a:ext cx="335625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baseline="0" dirty="0" smtClean="0">
                <a:solidFill>
                  <a:srgbClr val="4D9435"/>
                </a:solidFill>
              </a:rPr>
              <a:t>THE CHALLENGE</a:t>
            </a:r>
            <a:endParaRPr lang="en-US" sz="1400" b="1" baseline="0" dirty="0">
              <a:solidFill>
                <a:srgbClr val="4D9435"/>
              </a:solidFill>
            </a:endParaRP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3267075" y="2950038"/>
            <a:ext cx="5584825" cy="1395137"/>
          </a:xfrm>
        </p:spPr>
        <p:txBody>
          <a:bodyPr>
            <a:normAutofit/>
          </a:bodyPr>
          <a:lstStyle>
            <a:lvl1pPr marL="285750" indent="-285750">
              <a:buSzPct val="60000"/>
              <a:buFont typeface="Arial" panose="020B0604020202020204" pitchFamily="34" charset="0"/>
              <a:buChar char="►"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chemeClr val="accent1"/>
              </a:buClr>
              <a:defRPr sz="1600"/>
            </a:lvl2pPr>
          </a:lstStyle>
          <a:p>
            <a:pPr lvl="0"/>
            <a:r>
              <a:rPr lang="en-US" dirty="0" smtClean="0"/>
              <a:t>Click to explain the Neustar solution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3267075" y="2706584"/>
            <a:ext cx="335625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baseline="0" dirty="0" smtClean="0">
                <a:solidFill>
                  <a:srgbClr val="4D9435"/>
                </a:solidFill>
              </a:rPr>
              <a:t>THE SOLUTION</a:t>
            </a:r>
            <a:endParaRPr lang="en-US" sz="1400" b="1" baseline="0" dirty="0">
              <a:solidFill>
                <a:srgbClr val="4D9435"/>
              </a:solidFill>
            </a:endParaRPr>
          </a:p>
        </p:txBody>
      </p:sp>
      <p:sp>
        <p:nvSpPr>
          <p:cNvPr id="29" name="Text Placeholder 29"/>
          <p:cNvSpPr>
            <a:spLocks noGrp="1"/>
          </p:cNvSpPr>
          <p:nvPr>
            <p:ph type="body" sz="quarter" idx="17" hasCustomPrompt="1"/>
          </p:nvPr>
        </p:nvSpPr>
        <p:spPr>
          <a:xfrm>
            <a:off x="3267075" y="4649548"/>
            <a:ext cx="5584825" cy="1646550"/>
          </a:xfrm>
        </p:spPr>
        <p:txBody>
          <a:bodyPr>
            <a:normAutofit/>
          </a:bodyPr>
          <a:lstStyle>
            <a:lvl1pPr marL="285750" indent="-285750">
              <a:buSzPct val="60000"/>
              <a:buFont typeface="Arial" panose="020B0604020202020204" pitchFamily="34" charset="0"/>
              <a:buChar char="►"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chemeClr val="accent1"/>
              </a:buClr>
              <a:defRPr sz="1600"/>
            </a:lvl2pPr>
          </a:lstStyle>
          <a:p>
            <a:pPr lvl="0"/>
            <a:r>
              <a:rPr lang="en-US" dirty="0" smtClean="0"/>
              <a:t>Click to explain the end result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3267075" y="4406093"/>
            <a:ext cx="335625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baseline="0" dirty="0" smtClean="0">
                <a:solidFill>
                  <a:srgbClr val="4D9435"/>
                </a:solidFill>
              </a:rPr>
              <a:t>THE RESULT</a:t>
            </a:r>
            <a:endParaRPr lang="en-US" sz="1400" b="1" baseline="0" dirty="0">
              <a:solidFill>
                <a:srgbClr val="4D94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30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-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1292222"/>
            <a:ext cx="3084749" cy="51104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0" y="223520"/>
            <a:ext cx="9143999" cy="1068702"/>
          </a:xfrm>
          <a:solidFill>
            <a:schemeClr val="bg1">
              <a:lumMod val="50000"/>
            </a:schemeClr>
          </a:solidFill>
        </p:spPr>
        <p:txBody>
          <a:bodyPr lIns="0">
            <a:normAutofit/>
          </a:bodyPr>
          <a:lstStyle>
            <a:lvl1pPr marL="230188" indent="0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z="1800" cap="all" dirty="0" smtClean="0"/>
              <a:t>Option 2 - MI,CI OR ACTIVATION CASE STUDY: </a:t>
            </a:r>
            <a:r>
              <a:rPr lang="en-US" sz="2300" cap="all" dirty="0" smtClean="0"/>
              <a:t/>
            </a:r>
            <a:br>
              <a:rPr lang="en-US" sz="2300" cap="all" dirty="0" smtClean="0"/>
            </a:br>
            <a:r>
              <a:rPr lang="en-US" sz="2800" cap="all" dirty="0" smtClean="0"/>
              <a:t>VERTICAL (CUSTOMER)</a:t>
            </a:r>
            <a:endParaRPr lang="en-US" dirty="0"/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176213" y="1555230"/>
            <a:ext cx="2752725" cy="4672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i="1" baseline="0">
                <a:solidFill>
                  <a:srgbClr val="6B1C4F"/>
                </a:solidFill>
              </a:defRPr>
            </a:lvl1pPr>
            <a:lvl2pPr marL="228600" indent="0">
              <a:buNone/>
              <a:defRPr sz="2000" i="1">
                <a:solidFill>
                  <a:srgbClr val="6B1C4F"/>
                </a:solidFill>
              </a:defRPr>
            </a:lvl2pPr>
            <a:lvl3pPr marL="517525" indent="0">
              <a:buNone/>
              <a:defRPr sz="2000" i="1">
                <a:solidFill>
                  <a:srgbClr val="6B1C4F"/>
                </a:solidFill>
              </a:defRPr>
            </a:lvl3pPr>
            <a:lvl4pPr marL="803275" indent="0">
              <a:buNone/>
              <a:defRPr sz="2000" i="1">
                <a:solidFill>
                  <a:srgbClr val="6B1C4F"/>
                </a:solidFill>
              </a:defRPr>
            </a:lvl4pPr>
            <a:lvl5pPr marL="1023938" indent="0">
              <a:buNone/>
              <a:defRPr sz="2000" i="1">
                <a:solidFill>
                  <a:srgbClr val="6B1C4F"/>
                </a:solidFill>
              </a:defRPr>
            </a:lvl5pPr>
          </a:lstStyle>
          <a:p>
            <a:pPr lvl="0"/>
            <a:r>
              <a:rPr lang="en-US" dirty="0" smtClean="0"/>
              <a:t>Click to add a stat that highlights the end result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3266923" y="3086706"/>
            <a:ext cx="5584656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66923" y="4806442"/>
            <a:ext cx="5584656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9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3267075" y="1690962"/>
            <a:ext cx="5584825" cy="13951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SzPct val="60000"/>
              <a:buFont typeface="Arial" panose="020B0604020202020204" pitchFamily="34" charset="0"/>
              <a:buChar char="►"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explain the client’s challenge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7075" y="1447508"/>
            <a:ext cx="335625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baseline="0" dirty="0" smtClean="0">
                <a:solidFill>
                  <a:srgbClr val="4D9435"/>
                </a:solidFill>
              </a:rPr>
              <a:t>THE CHALLENGE</a:t>
            </a:r>
            <a:endParaRPr lang="en-US" sz="1400" b="1" baseline="0" dirty="0">
              <a:solidFill>
                <a:srgbClr val="4D9435"/>
              </a:solidFill>
            </a:endParaRP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3267075" y="3396758"/>
            <a:ext cx="5584825" cy="1395137"/>
          </a:xfrm>
        </p:spPr>
        <p:txBody>
          <a:bodyPr>
            <a:normAutofit/>
          </a:bodyPr>
          <a:lstStyle>
            <a:lvl1pPr marL="285750" indent="-285750">
              <a:buSzPct val="60000"/>
              <a:buFont typeface="Arial" panose="020B0604020202020204" pitchFamily="34" charset="0"/>
              <a:buChar char="►"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chemeClr val="accent1"/>
              </a:buClr>
              <a:defRPr sz="1600"/>
            </a:lvl2pPr>
          </a:lstStyle>
          <a:p>
            <a:pPr lvl="0"/>
            <a:r>
              <a:rPr lang="en-US" dirty="0" smtClean="0"/>
              <a:t>Click to explain the Neustar solution</a:t>
            </a:r>
          </a:p>
          <a:p>
            <a:pPr lvl="1"/>
            <a:endParaRPr lang="en-US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3267075" y="3153304"/>
            <a:ext cx="335625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baseline="0" dirty="0" smtClean="0">
                <a:solidFill>
                  <a:srgbClr val="4D9435"/>
                </a:solidFill>
              </a:rPr>
              <a:t>THE SOLUTION</a:t>
            </a:r>
            <a:endParaRPr lang="en-US" sz="1400" b="1" baseline="0" dirty="0">
              <a:solidFill>
                <a:srgbClr val="4D9435"/>
              </a:solidFill>
            </a:endParaRPr>
          </a:p>
        </p:txBody>
      </p:sp>
      <p:sp>
        <p:nvSpPr>
          <p:cNvPr id="29" name="Text Placeholder 29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3267075" y="5096268"/>
            <a:ext cx="5584825" cy="130644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SzPct val="60000"/>
              <a:buFont typeface="Arial" panose="020B0604020202020204" pitchFamily="34" charset="0"/>
              <a:buChar char="►"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chemeClr val="accent1"/>
              </a:buClr>
              <a:defRPr sz="1600"/>
            </a:lvl2pPr>
          </a:lstStyle>
          <a:p>
            <a:pPr lvl="0"/>
            <a:r>
              <a:rPr lang="en-US" dirty="0" smtClean="0"/>
              <a:t>Click to explain the end result</a:t>
            </a:r>
          </a:p>
          <a:p>
            <a:pPr lvl="1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3267075" y="4852813"/>
            <a:ext cx="335625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baseline="0" dirty="0" smtClean="0">
                <a:solidFill>
                  <a:srgbClr val="4D9435"/>
                </a:solidFill>
              </a:rPr>
              <a:t>THE RESULT</a:t>
            </a:r>
            <a:endParaRPr lang="en-US" sz="1400" b="1" baseline="0" dirty="0">
              <a:solidFill>
                <a:srgbClr val="4D94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7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32721"/>
            <a:ext cx="9143999" cy="994188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>
            <a:lvl1pPr marL="230188" indent="0"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key point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4644164" y="1712373"/>
            <a:ext cx="4015534" cy="1452753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 sz="1600" b="0" i="0" baseline="0"/>
            </a:lvl1pPr>
            <a:lvl2pPr>
              <a:buClr>
                <a:schemeClr val="accent1"/>
              </a:buClr>
              <a:defRPr sz="1600" b="0" i="0"/>
            </a:lvl2pPr>
            <a:lvl3pPr>
              <a:buClr>
                <a:schemeClr val="accent1"/>
              </a:buClr>
              <a:defRPr sz="1600" b="0" i="0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 smtClean="0"/>
              <a:t>Performed an action and saw the following results:</a:t>
            </a:r>
          </a:p>
          <a:p>
            <a:pPr lvl="1"/>
            <a:r>
              <a:rPr lang="en-US" dirty="0" smtClean="0"/>
              <a:t>Result 1</a:t>
            </a:r>
          </a:p>
          <a:p>
            <a:pPr lvl="2"/>
            <a:r>
              <a:rPr lang="en-US" dirty="0" smtClean="0"/>
              <a:t>Sub-result 1</a:t>
            </a:r>
          </a:p>
          <a:p>
            <a:pPr lvl="1"/>
            <a:r>
              <a:rPr lang="en-US" dirty="0" smtClean="0"/>
              <a:t>Result 2</a:t>
            </a:r>
          </a:p>
          <a:p>
            <a:pPr lvl="2"/>
            <a:r>
              <a:rPr lang="en-US" dirty="0" smtClean="0"/>
              <a:t>Sub-result 1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1568060" y="3582148"/>
            <a:ext cx="4063951" cy="230822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Graphic 2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350838" y="1706563"/>
            <a:ext cx="3998255" cy="230822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Graphic 1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5773132" y="3593130"/>
            <a:ext cx="2886566" cy="2297243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 sz="1600" b="0" i="0"/>
            </a:lvl1pPr>
            <a:lvl2pPr>
              <a:buClr>
                <a:schemeClr val="accent1"/>
              </a:buClr>
              <a:defRPr sz="1600" b="0" i="0"/>
            </a:lvl2pPr>
            <a:lvl3pPr>
              <a:buClr>
                <a:schemeClr val="accent1"/>
              </a:buClr>
              <a:defRPr sz="1600" b="0" i="0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 smtClean="0"/>
              <a:t>Performed an action and saw the following results:</a:t>
            </a:r>
          </a:p>
          <a:p>
            <a:pPr lvl="1"/>
            <a:r>
              <a:rPr lang="en-US" dirty="0" smtClean="0"/>
              <a:t>Result 1</a:t>
            </a:r>
          </a:p>
          <a:p>
            <a:pPr lvl="2"/>
            <a:r>
              <a:rPr lang="en-US" dirty="0" smtClean="0"/>
              <a:t>Sub-result 1</a:t>
            </a:r>
          </a:p>
          <a:p>
            <a:pPr lvl="1"/>
            <a:r>
              <a:rPr lang="en-US" dirty="0" smtClean="0"/>
              <a:t>Result 2</a:t>
            </a:r>
          </a:p>
          <a:p>
            <a:pPr lvl="2"/>
            <a:r>
              <a:rPr lang="en-US" dirty="0" smtClean="0"/>
              <a:t>Sub-result 1</a:t>
            </a:r>
          </a:p>
        </p:txBody>
      </p:sp>
    </p:spTree>
    <p:extLst>
      <p:ext uri="{BB962C8B-B14F-4D97-AF65-F5344CB8AC3E}">
        <p14:creationId xmlns:p14="http://schemas.microsoft.com/office/powerpoint/2010/main" val="209152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63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651731"/>
            <a:ext cx="7772400" cy="2755170"/>
          </a:xfrm>
        </p:spPr>
        <p:txBody>
          <a:bodyPr anchor="b">
            <a:noAutofit/>
          </a:bodyPr>
          <a:lstStyle>
            <a:lvl1pPr algn="l">
              <a:defRPr sz="6000" b="0" cap="none">
                <a:solidFill>
                  <a:srgbClr val="4D943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517496"/>
            <a:ext cx="7772400" cy="1389591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64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-7605" y="4405457"/>
            <a:ext cx="9145176" cy="1576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Picture 6" descr="Neustar-2014-ppt-design-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6" b="30397"/>
          <a:stretch/>
        </p:blipFill>
        <p:spPr>
          <a:xfrm>
            <a:off x="-7604" y="1651732"/>
            <a:ext cx="9163326" cy="2755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651731"/>
            <a:ext cx="7772400" cy="2755170"/>
          </a:xfrm>
        </p:spPr>
        <p:txBody>
          <a:bodyPr anchor="ctr">
            <a:noAutofit/>
          </a:bodyPr>
          <a:lstStyle>
            <a:lvl1pPr algn="l">
              <a:defRPr sz="5400" b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517496"/>
            <a:ext cx="7772400" cy="1389591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10800000" flipH="1">
            <a:off x="-7605" y="1492658"/>
            <a:ext cx="9145176" cy="1576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2886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606" y="0"/>
            <a:ext cx="9163327" cy="742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3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766"/>
          <a:stretch/>
        </p:blipFill>
        <p:spPr>
          <a:xfrm>
            <a:off x="-610" y="0"/>
            <a:ext cx="9144610" cy="4405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-7605" y="4405457"/>
            <a:ext cx="9145176" cy="1576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676865"/>
            <a:ext cx="5673449" cy="3551634"/>
          </a:xfrm>
        </p:spPr>
        <p:txBody>
          <a:bodyPr anchor="b">
            <a:noAutofit/>
          </a:bodyPr>
          <a:lstStyle>
            <a:lvl1pPr algn="l">
              <a:defRPr sz="5400" b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517496"/>
            <a:ext cx="7772400" cy="1389591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7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6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61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25" Type="http://schemas.openxmlformats.org/officeDocument/2006/relationships/image" Target="../media/image2.png"/><Relationship Id="rId2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p-bar-12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" y="6331"/>
            <a:ext cx="9153642" cy="2257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97852"/>
            <a:ext cx="9144000" cy="4601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5" cstate="screen"/>
          <a:srcRect/>
          <a:stretch>
            <a:fillRect/>
          </a:stretch>
        </p:blipFill>
        <p:spPr bwMode="auto">
          <a:xfrm flipH="1">
            <a:off x="0" y="6387058"/>
            <a:ext cx="9145176" cy="1576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1116" y="274638"/>
            <a:ext cx="8458200" cy="1143000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116" y="1417638"/>
            <a:ext cx="8458200" cy="49707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116" y="6491404"/>
            <a:ext cx="3129405" cy="274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70976" y="6491404"/>
            <a:ext cx="386564" cy="274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8D564-C93D-4C4A-9FF2-AA883120234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eustar_R_RGB_pos-trans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233" y="6489405"/>
            <a:ext cx="1137847" cy="2991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2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D943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 Unicode MS"/>
        <a:buChar char="‣"/>
        <a:defRPr sz="3200" kern="1200">
          <a:solidFill>
            <a:srgbClr val="404040"/>
          </a:solidFill>
          <a:latin typeface="+mn-lt"/>
          <a:ea typeface="+mn-ea"/>
          <a:cs typeface="+mn-cs"/>
        </a:defRPr>
      </a:lvl1pPr>
      <a:lvl2pPr marL="517525" indent="-288925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tabLst/>
        <a:defRPr sz="2400" kern="1200">
          <a:solidFill>
            <a:srgbClr val="404040"/>
          </a:solidFill>
          <a:latin typeface="+mn-lt"/>
          <a:ea typeface="+mn-ea"/>
          <a:cs typeface="+mn-cs"/>
        </a:defRPr>
      </a:lvl2pPr>
      <a:lvl3pPr marL="684213" indent="-166688" algn="l" defTabSz="401638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000" kern="1200">
          <a:solidFill>
            <a:srgbClr val="404040"/>
          </a:solidFill>
          <a:latin typeface="+mn-lt"/>
          <a:ea typeface="+mn-ea"/>
          <a:cs typeface="+mn-cs"/>
        </a:defRPr>
      </a:lvl3pPr>
      <a:lvl4pPr marL="1031875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04040"/>
          </a:solidFill>
          <a:latin typeface="+mn-lt"/>
          <a:ea typeface="+mn-ea"/>
          <a:cs typeface="+mn-cs"/>
        </a:defRPr>
      </a:lvl4pPr>
      <a:lvl5pPr marL="1252538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google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81" y="684469"/>
            <a:ext cx="5063607" cy="1764263"/>
          </a:xfrm>
        </p:spPr>
        <p:txBody>
          <a:bodyPr/>
          <a:lstStyle/>
          <a:p>
            <a:r>
              <a:rPr lang="en-US" dirty="0" smtClean="0"/>
              <a:t>VoIP Tutorial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263" y="2363492"/>
            <a:ext cx="5064125" cy="2611463"/>
          </a:xfrm>
        </p:spPr>
        <p:txBody>
          <a:bodyPr>
            <a:normAutofit/>
          </a:bodyPr>
          <a:lstStyle/>
          <a:p>
            <a:r>
              <a:rPr lang="en-US" dirty="0"/>
              <a:t>Brian Rosen</a:t>
            </a:r>
          </a:p>
          <a:p>
            <a:r>
              <a:rPr lang="en-US" dirty="0"/>
              <a:t>Distinguished Engineer</a:t>
            </a:r>
          </a:p>
          <a:p>
            <a:r>
              <a:rPr lang="en-US" dirty="0"/>
              <a:t>Neustar, Inc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67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Routing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300"/>
              </a:spcAft>
            </a:pPr>
            <a:r>
              <a:rPr lang="nl-NL" sz="2400" dirty="0" smtClean="0"/>
              <a:t>Typically, with a collection of routers, there is </a:t>
            </a:r>
            <a:br>
              <a:rPr lang="nl-NL" sz="2400" dirty="0" smtClean="0"/>
            </a:br>
            <a:r>
              <a:rPr lang="nl-NL" sz="2400" dirty="0" smtClean="0"/>
              <a:t>more than one way to get from A </a:t>
            </a:r>
            <a:r>
              <a:rPr lang="nl-NL" sz="2400" dirty="0" smtClean="0">
                <a:sym typeface="Wingdings" charset="2"/>
              </a:rPr>
              <a:t></a:t>
            </a:r>
            <a:r>
              <a:rPr lang="nl-NL" sz="2400" dirty="0" smtClean="0"/>
              <a:t> </a:t>
            </a:r>
            <a:r>
              <a:rPr lang="nl-NL" sz="2400" dirty="0" smtClean="0"/>
              <a:t>B</a:t>
            </a:r>
          </a:p>
          <a:p>
            <a:pPr>
              <a:spcAft>
                <a:spcPts val="300"/>
              </a:spcAft>
            </a:pPr>
            <a:r>
              <a:rPr lang="nl-NL" sz="2400" dirty="0" smtClean="0"/>
              <a:t>The job of the router is </a:t>
            </a:r>
            <a:r>
              <a:rPr lang="nl-NL" sz="2400" dirty="0" err="1" smtClean="0"/>
              <a:t>to</a:t>
            </a:r>
            <a:r>
              <a:rPr lang="nl-NL" sz="2400" dirty="0" smtClean="0"/>
              <a:t> </a:t>
            </a:r>
            <a:r>
              <a:rPr lang="nl-NL" sz="2400" dirty="0" err="1" smtClean="0"/>
              <a:t>recieve</a:t>
            </a:r>
            <a:r>
              <a:rPr lang="nl-NL" sz="2400" dirty="0" smtClean="0"/>
              <a:t> a </a:t>
            </a:r>
            <a:r>
              <a:rPr lang="nl-NL" sz="2400" dirty="0" err="1" smtClean="0"/>
              <a:t>packet</a:t>
            </a:r>
            <a:r>
              <a:rPr lang="nl-NL" sz="2400" dirty="0" smtClean="0"/>
              <a:t> on </a:t>
            </a:r>
            <a:r>
              <a:rPr lang="nl-NL" sz="2400" dirty="0" err="1" smtClean="0"/>
              <a:t>one</a:t>
            </a:r>
            <a:r>
              <a:rPr lang="nl-NL" sz="2400" dirty="0" smtClean="0"/>
              <a:t> of </a:t>
            </a:r>
            <a:r>
              <a:rPr lang="nl-NL" sz="2400" dirty="0" err="1" smtClean="0"/>
              <a:t>its</a:t>
            </a:r>
            <a:r>
              <a:rPr lang="nl-NL" sz="2400" dirty="0" smtClean="0"/>
              <a:t> </a:t>
            </a:r>
            <a:r>
              <a:rPr lang="nl-NL" sz="2400" dirty="0" err="1" smtClean="0"/>
              <a:t>ports</a:t>
            </a:r>
            <a:r>
              <a:rPr lang="nl-NL" sz="2400" dirty="0" smtClean="0"/>
              <a:t> </a:t>
            </a:r>
            <a:r>
              <a:rPr lang="nl-NL" sz="2400" dirty="0" err="1" smtClean="0"/>
              <a:t>and</a:t>
            </a:r>
            <a:r>
              <a:rPr lang="nl-NL" sz="2400" dirty="0" smtClean="0"/>
              <a:t> </a:t>
            </a:r>
            <a:r>
              <a:rPr lang="nl-NL" sz="2400" dirty="0" err="1" smtClean="0"/>
              <a:t>send</a:t>
            </a:r>
            <a:r>
              <a:rPr lang="nl-NL" sz="2400" dirty="0" smtClean="0"/>
              <a:t> </a:t>
            </a:r>
            <a:r>
              <a:rPr lang="nl-NL" sz="2400" dirty="0" err="1" smtClean="0"/>
              <a:t>it</a:t>
            </a:r>
            <a:r>
              <a:rPr lang="nl-NL" sz="2400" dirty="0" smtClean="0"/>
              <a:t> </a:t>
            </a:r>
            <a:r>
              <a:rPr lang="nl-NL" sz="2400" dirty="0" err="1" smtClean="0"/>
              <a:t>to</a:t>
            </a:r>
            <a:r>
              <a:rPr lang="nl-NL" sz="2400" dirty="0" smtClean="0"/>
              <a:t> the next hop router on </a:t>
            </a:r>
            <a:r>
              <a:rPr lang="nl-NL" sz="2400" dirty="0" err="1" smtClean="0"/>
              <a:t>another</a:t>
            </a:r>
            <a:r>
              <a:rPr lang="nl-NL" sz="2400" dirty="0" smtClean="0"/>
              <a:t> </a:t>
            </a:r>
            <a:r>
              <a:rPr lang="nl-NL" sz="2400" dirty="0" err="1" smtClean="0"/>
              <a:t>one</a:t>
            </a:r>
            <a:r>
              <a:rPr lang="nl-NL" sz="2400" dirty="0" smtClean="0"/>
              <a:t> of </a:t>
            </a:r>
            <a:r>
              <a:rPr lang="nl-NL" sz="2400" dirty="0" err="1" smtClean="0"/>
              <a:t>its</a:t>
            </a:r>
            <a:r>
              <a:rPr lang="nl-NL" sz="2400" dirty="0" smtClean="0"/>
              <a:t> </a:t>
            </a:r>
            <a:r>
              <a:rPr lang="nl-NL" sz="2400" dirty="0" err="1" smtClean="0"/>
              <a:t>ports</a:t>
            </a:r>
            <a:r>
              <a:rPr lang="nl-NL" sz="2400" dirty="0" smtClean="0"/>
              <a:t> </a:t>
            </a:r>
            <a:r>
              <a:rPr lang="nl-NL" sz="2400" dirty="0" err="1" smtClean="0"/>
              <a:t>based</a:t>
            </a:r>
            <a:r>
              <a:rPr lang="nl-NL" sz="2400" dirty="0" smtClean="0"/>
              <a:t> on the IP </a:t>
            </a:r>
            <a:r>
              <a:rPr lang="nl-NL" sz="2400" dirty="0" err="1" smtClean="0"/>
              <a:t>address</a:t>
            </a:r>
            <a:r>
              <a:rPr lang="nl-NL" sz="2400" dirty="0" smtClean="0"/>
              <a:t> of the </a:t>
            </a:r>
            <a:r>
              <a:rPr lang="nl-NL" sz="2400" dirty="0" err="1" smtClean="0"/>
              <a:t>destination</a:t>
            </a:r>
            <a:endParaRPr lang="nl-NL" sz="2400" dirty="0" smtClean="0"/>
          </a:p>
          <a:p>
            <a:pPr>
              <a:spcAft>
                <a:spcPts val="300"/>
              </a:spcAft>
            </a:pPr>
            <a:r>
              <a:rPr lang="nl-NL" sz="2400" dirty="0" smtClean="0"/>
              <a:t>Routers choose the “best” </a:t>
            </a:r>
            <a:r>
              <a:rPr lang="nl-NL" sz="2400" dirty="0" smtClean="0"/>
              <a:t>next hop (port) </a:t>
            </a:r>
            <a:r>
              <a:rPr lang="nl-NL" sz="2400" dirty="0" err="1" smtClean="0"/>
              <a:t>that</a:t>
            </a:r>
            <a:r>
              <a:rPr lang="nl-NL" sz="2400" dirty="0" smtClean="0"/>
              <a:t> </a:t>
            </a:r>
            <a:r>
              <a:rPr lang="nl-NL" sz="2400" dirty="0" smtClean="0"/>
              <a:t>they </a:t>
            </a:r>
            <a:br>
              <a:rPr lang="nl-NL" sz="2400" dirty="0" smtClean="0"/>
            </a:br>
            <a:r>
              <a:rPr lang="nl-NL" sz="2400" dirty="0" smtClean="0"/>
              <a:t>know at the time</a:t>
            </a:r>
          </a:p>
          <a:p>
            <a:pPr lvl="1">
              <a:spcAft>
                <a:spcPts val="300"/>
              </a:spcAft>
            </a:pPr>
            <a:r>
              <a:rPr lang="nl-NL" sz="2000" dirty="0" smtClean="0"/>
              <a:t>“Best” is in the eyes of the beholder </a:t>
            </a:r>
          </a:p>
          <a:p>
            <a:pPr lvl="1">
              <a:spcAft>
                <a:spcPts val="300"/>
              </a:spcAft>
            </a:pPr>
            <a:r>
              <a:rPr lang="nl-NL" sz="2000" dirty="0" smtClean="0"/>
              <a:t>Can consider pipe size, delay, error rates, etc</a:t>
            </a:r>
          </a:p>
          <a:p>
            <a:pPr lvl="1">
              <a:spcAft>
                <a:spcPts val="300"/>
              </a:spcAft>
            </a:pPr>
            <a:r>
              <a:rPr lang="nl-NL" sz="2000" dirty="0" smtClean="0"/>
              <a:t>Each route has a metric, routers chose routes based on the metric</a:t>
            </a:r>
          </a:p>
          <a:p>
            <a:pPr>
              <a:spcAft>
                <a:spcPts val="300"/>
              </a:spcAft>
            </a:pPr>
            <a:r>
              <a:rPr lang="nl-NL" sz="2400" dirty="0" smtClean="0"/>
              <a:t>“Routing Protocols” (e.g. RIP, IGMP, ISIS, BGP) </a:t>
            </a:r>
            <a:br>
              <a:rPr lang="nl-NL" sz="2400" dirty="0" smtClean="0"/>
            </a:br>
            <a:r>
              <a:rPr lang="nl-NL" sz="2400" dirty="0" smtClean="0"/>
              <a:t>distribute routes and routing metrics among routers</a:t>
            </a:r>
          </a:p>
          <a:p>
            <a:pPr>
              <a:spcAft>
                <a:spcPts val="300"/>
              </a:spcAft>
            </a:pPr>
            <a:r>
              <a:rPr lang="nl-NL" sz="2400" dirty="0" smtClean="0"/>
              <a:t>These protocols run between routers and are </a:t>
            </a:r>
            <a:br>
              <a:rPr lang="nl-NL" sz="2400" dirty="0" smtClean="0"/>
            </a:br>
            <a:r>
              <a:rPr lang="nl-NL" sz="2400" dirty="0" smtClean="0"/>
              <a:t>not visible to users</a:t>
            </a:r>
          </a:p>
          <a:p>
            <a:pPr>
              <a:spcAft>
                <a:spcPts val="300"/>
              </a:spcAft>
            </a:pPr>
            <a:endParaRPr lang="nl-NL" sz="2400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56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Datagram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15955" y="1511488"/>
            <a:ext cx="8840786" cy="4572770"/>
            <a:chOff x="76200" y="1511488"/>
            <a:chExt cx="8840786" cy="45727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479" y="1780762"/>
              <a:ext cx="7862197" cy="385602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01584" y="2149520"/>
              <a:ext cx="960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Version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42112" y="2149520"/>
              <a:ext cx="9075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IHL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49687" y="2149520"/>
              <a:ext cx="1857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Type of Service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06919" y="2149520"/>
              <a:ext cx="36473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Total Length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5437" y="2773904"/>
              <a:ext cx="36814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Identification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33664" y="2773904"/>
              <a:ext cx="29206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Fragment Offset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85312" y="2773904"/>
              <a:ext cx="7483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Flags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5437" y="3363032"/>
              <a:ext cx="1840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Time to Live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56512" y="3363032"/>
              <a:ext cx="1840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Protocol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85312" y="3363032"/>
              <a:ext cx="36689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Header Checksum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5437" y="3958984"/>
              <a:ext cx="73288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Source Address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437" y="4546976"/>
              <a:ext cx="73288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Destination Address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5437" y="5156576"/>
              <a:ext cx="73288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Options + Padding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8212309" y="3495572"/>
              <a:ext cx="1070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20 octets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0024" y="1511488"/>
              <a:ext cx="5453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96387" y="1511488"/>
              <a:ext cx="5453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82355" y="1511488"/>
              <a:ext cx="5453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04331" y="1511488"/>
              <a:ext cx="5453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16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19112" y="1511488"/>
              <a:ext cx="5453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31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" name="Right Brace 5"/>
            <p:cNvSpPr/>
            <p:nvPr/>
          </p:nvSpPr>
          <p:spPr>
            <a:xfrm>
              <a:off x="8366076" y="1897035"/>
              <a:ext cx="265624" cy="3521123"/>
            </a:xfrm>
            <a:prstGeom prst="rightBrac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09893" y="5745704"/>
              <a:ext cx="126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(a) IPv4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200" y="1511488"/>
              <a:ext cx="5453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Bit:</a:t>
              </a:r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91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Format of an IPv6 Datagram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4" y="1492924"/>
            <a:ext cx="7864492" cy="43820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534" y="1739880"/>
            <a:ext cx="960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Version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2117" y="1739880"/>
            <a:ext cx="907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Priority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4811" y="1739880"/>
            <a:ext cx="5519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Flow Label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66210" y="2149520"/>
            <a:ext cx="1823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Next Header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192" y="3189430"/>
            <a:ext cx="7328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Source Address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1767" y="4890781"/>
            <a:ext cx="7328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Destination Address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7032963" y="3494379"/>
            <a:ext cx="3509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10x32 bits = 40 octets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9779" y="1204258"/>
            <a:ext cx="54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36142" y="1204258"/>
            <a:ext cx="54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22110" y="1204258"/>
            <a:ext cx="54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8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44086" y="1204258"/>
            <a:ext cx="54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16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58867" y="1204258"/>
            <a:ext cx="54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31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Right Brace 28"/>
          <p:cNvSpPr/>
          <p:nvPr/>
        </p:nvSpPr>
        <p:spPr>
          <a:xfrm>
            <a:off x="8405831" y="1897035"/>
            <a:ext cx="265624" cy="3521123"/>
          </a:xfrm>
          <a:prstGeom prst="rightBrac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TextBox 29"/>
          <p:cNvSpPr txBox="1"/>
          <p:nvPr/>
        </p:nvSpPr>
        <p:spPr>
          <a:xfrm>
            <a:off x="3649648" y="5935894"/>
            <a:ext cx="126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(b) IPv6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5955" y="1204258"/>
            <a:ext cx="54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Bit: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9601" y="2149520"/>
            <a:ext cx="3534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Payload Length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19800" y="2149520"/>
            <a:ext cx="1823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Hop Limit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43600" y="1204258"/>
            <a:ext cx="54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24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1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TCP vs UDP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Transmission Control Protocol</a:t>
            </a:r>
          </a:p>
          <a:p>
            <a:pPr lvl="1"/>
            <a:r>
              <a:rPr lang="en-US" dirty="0" smtClean="0"/>
              <a:t>Connection oriented</a:t>
            </a:r>
          </a:p>
          <a:p>
            <a:pPr lvl="1"/>
            <a:r>
              <a:rPr lang="en-US" dirty="0" smtClean="0"/>
              <a:t>Byte stream </a:t>
            </a:r>
          </a:p>
          <a:p>
            <a:pPr lvl="1"/>
            <a:r>
              <a:rPr lang="en-US" dirty="0" smtClean="0"/>
              <a:t>Ordered: out of order packets are handled </a:t>
            </a:r>
            <a:r>
              <a:rPr lang="en-US" dirty="0" smtClean="0"/>
              <a:t>correctly</a:t>
            </a:r>
            <a:endParaRPr lang="en-US" dirty="0" smtClean="0"/>
          </a:p>
          <a:p>
            <a:pPr lvl="1"/>
            <a:r>
              <a:rPr lang="en-US" dirty="0" smtClean="0"/>
              <a:t>Lossless: packets repeated until acknowledged</a:t>
            </a:r>
          </a:p>
          <a:p>
            <a:pPr lvl="1"/>
            <a:r>
              <a:rPr lang="en-US" dirty="0" smtClean="0"/>
              <a:t>Window based </a:t>
            </a:r>
            <a:r>
              <a:rPr lang="en-US" dirty="0" err="1" smtClean="0"/>
              <a:t>ack</a:t>
            </a:r>
            <a:endParaRPr lang="en-US" dirty="0" smtClean="0"/>
          </a:p>
          <a:p>
            <a:r>
              <a:rPr lang="en-US" dirty="0" smtClean="0"/>
              <a:t>Universal (User) Datagram Protocol</a:t>
            </a:r>
          </a:p>
          <a:p>
            <a:pPr lvl="1"/>
            <a:r>
              <a:rPr lang="en-US" dirty="0" smtClean="0"/>
              <a:t>Connectionless</a:t>
            </a:r>
          </a:p>
          <a:p>
            <a:pPr lvl="1"/>
            <a:r>
              <a:rPr lang="en-US" dirty="0" smtClean="0"/>
              <a:t>Datagram (packet) oriented</a:t>
            </a:r>
          </a:p>
          <a:p>
            <a:pPr lvl="1"/>
            <a:r>
              <a:rPr lang="en-US" dirty="0" smtClean="0"/>
              <a:t>No order guaranteed</a:t>
            </a:r>
          </a:p>
          <a:p>
            <a:pPr lvl="1"/>
            <a:r>
              <a:rPr lang="en-US" dirty="0" err="1" smtClean="0"/>
              <a:t>Lossy</a:t>
            </a:r>
            <a:endParaRPr lang="en-US" dirty="0" smtClean="0"/>
          </a:p>
          <a:p>
            <a:pPr lvl="1"/>
            <a:r>
              <a:rPr lang="en-US" dirty="0" smtClean="0"/>
              <a:t>No </a:t>
            </a:r>
            <a:r>
              <a:rPr lang="en-US" dirty="0" err="1" smtClean="0"/>
              <a:t>ack</a:t>
            </a:r>
            <a:r>
              <a:rPr lang="en-US" dirty="0" smtClean="0"/>
              <a:t>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93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754710"/>
              </p:ext>
            </p:extLst>
          </p:nvPr>
        </p:nvGraphicFramePr>
        <p:xfrm>
          <a:off x="2766447" y="2782550"/>
          <a:ext cx="3377497" cy="3523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13083"/>
                <a:gridCol w="1664414"/>
              </a:tblGrid>
              <a:tr h="37885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Host Bits (h)</a:t>
                      </a:r>
                    </a:p>
                    <a:p>
                      <a:pPr algn="ctr"/>
                      <a:r>
                        <a:rPr lang="en-US" sz="1000" dirty="0" smtClean="0"/>
                        <a:t>(32-[CIDR subset mask])</a:t>
                      </a:r>
                      <a:endParaRPr lang="en-US" sz="1000" dirty="0"/>
                    </a:p>
                  </a:txBody>
                  <a:tcPr marL="88360" marR="88360" marT="44180" marB="44180" anchor="ctr">
                    <a:lnL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Hosts</a:t>
                      </a:r>
                      <a:r>
                        <a:rPr lang="en-US" sz="1000" baseline="0" dirty="0" smtClean="0"/>
                        <a:t> per subnet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(2</a:t>
                      </a:r>
                      <a:r>
                        <a:rPr lang="en-US" sz="1000" baseline="30000" dirty="0" smtClean="0"/>
                        <a:t>h</a:t>
                      </a:r>
                      <a:r>
                        <a:rPr lang="en-US" sz="1000" baseline="0" dirty="0" smtClean="0"/>
                        <a:t>-2)</a:t>
                      </a:r>
                      <a:endParaRPr lang="en-US" sz="1000" dirty="0"/>
                    </a:p>
                  </a:txBody>
                  <a:tcPr marL="88360" marR="88360" marT="44180" marB="44180" anchor="ctr">
                    <a:lnL w="12700" cmpd="sng">
                      <a:noFill/>
                    </a:lnL>
                    <a:lnR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308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2 [/30]</a:t>
                      </a:r>
                      <a:endParaRPr lang="en-US" sz="1000" b="1" dirty="0"/>
                    </a:p>
                  </a:txBody>
                  <a:tcPr marL="88360" marR="88360" marT="44180" marB="44180" anchor="ctr">
                    <a:lnL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2</a:t>
                      </a:r>
                      <a:endParaRPr lang="en-US" sz="1000" b="1" dirty="0"/>
                    </a:p>
                  </a:txBody>
                  <a:tcPr marL="88360" marR="88360" marT="44180" marB="44180" anchor="ctr">
                    <a:lnL w="12700" cmpd="sng">
                      <a:noFill/>
                    </a:lnL>
                    <a:lnR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30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3 [/29]</a:t>
                      </a:r>
                    </a:p>
                  </a:txBody>
                  <a:tcPr marL="88360" marR="88360" marT="44180" marB="44180" anchor="ctr">
                    <a:lnL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6</a:t>
                      </a:r>
                      <a:endParaRPr lang="en-US" sz="1000" b="1" dirty="0"/>
                    </a:p>
                  </a:txBody>
                  <a:tcPr marL="88360" marR="88360" marT="44180" marB="44180" anchor="ctr">
                    <a:lnL w="12700" cmpd="sng">
                      <a:noFill/>
                    </a:lnL>
                    <a:lnR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30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4 [/28]</a:t>
                      </a:r>
                    </a:p>
                  </a:txBody>
                  <a:tcPr marL="88360" marR="88360" marT="44180" marB="44180" anchor="ctr">
                    <a:lnL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14</a:t>
                      </a:r>
                      <a:endParaRPr lang="en-US" sz="1000" b="1" dirty="0"/>
                    </a:p>
                  </a:txBody>
                  <a:tcPr marL="88360" marR="88360" marT="44180" marB="44180" anchor="ctr">
                    <a:lnL w="12700" cmpd="sng">
                      <a:noFill/>
                    </a:lnL>
                    <a:lnR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30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5 [/27]</a:t>
                      </a:r>
                    </a:p>
                  </a:txBody>
                  <a:tcPr marL="88360" marR="88360" marT="44180" marB="44180" anchor="ctr">
                    <a:lnL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30</a:t>
                      </a:r>
                      <a:endParaRPr lang="en-US" sz="1000" b="1" dirty="0"/>
                    </a:p>
                  </a:txBody>
                  <a:tcPr marL="88360" marR="88360" marT="44180" marB="44180" anchor="ctr">
                    <a:lnL w="12700" cmpd="sng">
                      <a:noFill/>
                    </a:lnL>
                    <a:lnR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30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6 [/26]</a:t>
                      </a:r>
                    </a:p>
                  </a:txBody>
                  <a:tcPr marL="88360" marR="88360" marT="44180" marB="44180" anchor="ctr">
                    <a:lnL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62</a:t>
                      </a:r>
                      <a:endParaRPr lang="en-US" sz="1000" b="1" dirty="0"/>
                    </a:p>
                  </a:txBody>
                  <a:tcPr marL="88360" marR="88360" marT="44180" marB="44180" anchor="ctr">
                    <a:lnL w="12700" cmpd="sng">
                      <a:noFill/>
                    </a:lnL>
                    <a:lnR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30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7 [/25]</a:t>
                      </a:r>
                    </a:p>
                  </a:txBody>
                  <a:tcPr marL="88360" marR="88360" marT="44180" marB="44180" anchor="ctr">
                    <a:lnL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126</a:t>
                      </a:r>
                      <a:endParaRPr lang="en-US" sz="1000" b="1" dirty="0"/>
                    </a:p>
                  </a:txBody>
                  <a:tcPr marL="88360" marR="88360" marT="44180" marB="44180" anchor="ctr">
                    <a:lnL w="12700" cmpd="sng">
                      <a:noFill/>
                    </a:lnL>
                    <a:lnR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30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8 [/24]</a:t>
                      </a:r>
                    </a:p>
                  </a:txBody>
                  <a:tcPr marL="88360" marR="88360" marT="44180" marB="44180" anchor="ctr">
                    <a:lnL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254</a:t>
                      </a:r>
                      <a:endParaRPr lang="en-US" sz="1000" b="1" dirty="0"/>
                    </a:p>
                  </a:txBody>
                  <a:tcPr marL="88360" marR="88360" marT="44180" marB="44180" anchor="ctr">
                    <a:lnL w="12700" cmpd="sng">
                      <a:noFill/>
                    </a:lnL>
                    <a:lnR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30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9 [/23]</a:t>
                      </a:r>
                    </a:p>
                  </a:txBody>
                  <a:tcPr marL="88360" marR="88360" marT="44180" marB="44180" anchor="ctr">
                    <a:lnL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510</a:t>
                      </a:r>
                      <a:endParaRPr lang="en-US" sz="1000" b="1" dirty="0"/>
                    </a:p>
                  </a:txBody>
                  <a:tcPr marL="88360" marR="88360" marT="44180" marB="44180" anchor="ctr">
                    <a:lnL w="12700" cmpd="sng">
                      <a:noFill/>
                    </a:lnL>
                    <a:lnR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30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10 [/22]</a:t>
                      </a:r>
                    </a:p>
                  </a:txBody>
                  <a:tcPr marL="88360" marR="88360" marT="44180" marB="44180" anchor="ctr">
                    <a:lnL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1022</a:t>
                      </a:r>
                      <a:endParaRPr lang="en-US" sz="1000" b="1" dirty="0"/>
                    </a:p>
                  </a:txBody>
                  <a:tcPr marL="88360" marR="88360" marT="44180" marB="44180" anchor="ctr">
                    <a:lnL w="12700" cmpd="sng">
                      <a:noFill/>
                    </a:lnL>
                    <a:lnR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30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11 [/21]</a:t>
                      </a:r>
                    </a:p>
                  </a:txBody>
                  <a:tcPr marL="88360" marR="88360" marT="44180" marB="44180" anchor="ctr">
                    <a:lnL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2046</a:t>
                      </a:r>
                      <a:endParaRPr lang="en-US" sz="1000" b="1" dirty="0"/>
                    </a:p>
                  </a:txBody>
                  <a:tcPr marL="88360" marR="88360" marT="44180" marB="44180" anchor="ctr">
                    <a:lnL w="12700" cmpd="sng">
                      <a:noFill/>
                    </a:lnL>
                    <a:lnR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30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12 [/20]</a:t>
                      </a:r>
                    </a:p>
                  </a:txBody>
                  <a:tcPr marL="88360" marR="88360" marT="44180" marB="44180" anchor="ctr">
                    <a:lnL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4094</a:t>
                      </a:r>
                      <a:endParaRPr lang="en-US" sz="1000" b="1" dirty="0"/>
                    </a:p>
                  </a:txBody>
                  <a:tcPr marL="88360" marR="88360" marT="44180" marB="44180" anchor="ctr">
                    <a:lnL w="12700" cmpd="sng">
                      <a:noFill/>
                    </a:lnL>
                    <a:lnR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30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13 [/19]</a:t>
                      </a:r>
                    </a:p>
                  </a:txBody>
                  <a:tcPr marL="88360" marR="88360" marT="44180" marB="44180" anchor="ctr">
                    <a:lnL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8190</a:t>
                      </a:r>
                      <a:endParaRPr lang="en-US" sz="1000" b="1" dirty="0"/>
                    </a:p>
                  </a:txBody>
                  <a:tcPr marL="88360" marR="88360" marT="44180" marB="44180" anchor="ctr">
                    <a:lnL w="12700" cmpd="sng">
                      <a:noFill/>
                    </a:lnL>
                    <a:lnR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30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14 [/18]</a:t>
                      </a:r>
                    </a:p>
                  </a:txBody>
                  <a:tcPr marL="88360" marR="88360" marT="44180" marB="44180" anchor="ctr">
                    <a:lnL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/>
                        <a:t>16382</a:t>
                      </a:r>
                      <a:endParaRPr lang="en-US" sz="1000" b="1" dirty="0"/>
                    </a:p>
                  </a:txBody>
                  <a:tcPr marL="88360" marR="88360" marT="44180" marB="44180" anchor="ctr">
                    <a:lnL w="12700" cmpd="sng">
                      <a:noFill/>
                    </a:lnL>
                    <a:lnR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0A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130033"/>
              </p:ext>
            </p:extLst>
          </p:nvPr>
        </p:nvGraphicFramePr>
        <p:xfrm>
          <a:off x="1651206" y="1856346"/>
          <a:ext cx="5680643" cy="294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1659"/>
                <a:gridCol w="1421441"/>
                <a:gridCol w="1467543"/>
              </a:tblGrid>
              <a:tr h="294533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/>
                        <a:t>Network-Prefix</a:t>
                      </a:r>
                      <a:endParaRPr lang="en-US" sz="1300" b="0" dirty="0"/>
                    </a:p>
                  </a:txBody>
                  <a:tcPr marL="88360" marR="88360" marT="44180" marB="441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/>
                        <a:t>Subnet-Number</a:t>
                      </a:r>
                      <a:endParaRPr lang="en-US" sz="1300" b="0" dirty="0"/>
                    </a:p>
                  </a:txBody>
                  <a:tcPr marL="88360" marR="88360" marT="44180" marB="441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/>
                        <a:t>Host-Number</a:t>
                      </a:r>
                      <a:endParaRPr lang="en-US" sz="1300" b="0" dirty="0"/>
                    </a:p>
                  </a:txBody>
                  <a:tcPr marL="88360" marR="88360" marT="44180" marB="44180"/>
                </a:tc>
              </a:tr>
            </a:tbl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1651206" y="1162306"/>
            <a:ext cx="5663994" cy="1534565"/>
            <a:chOff x="1261607" y="1779763"/>
            <a:chExt cx="5861436" cy="1588059"/>
          </a:xfrm>
        </p:grpSpPr>
        <p:sp>
          <p:nvSpPr>
            <p:cNvPr id="9" name="TextBox 8"/>
            <p:cNvSpPr txBox="1"/>
            <p:nvPr/>
          </p:nvSpPr>
          <p:spPr>
            <a:xfrm>
              <a:off x="2321786" y="2099145"/>
              <a:ext cx="21945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/>
                <a:t>Extended-Network-Prefix</a:t>
              </a:r>
              <a:endParaRPr lang="en-US" sz="13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31450" y="2844602"/>
              <a:ext cx="1732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/>
                <a:t>Internet Routed</a:t>
              </a:r>
            </a:p>
            <a:p>
              <a:pPr algn="ctr"/>
              <a:r>
                <a:rPr lang="en-US" sz="1300" dirty="0" smtClean="0"/>
                <a:t>Network Address</a:t>
              </a:r>
              <a:endParaRPr lang="en-US" sz="13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40962" y="2844602"/>
              <a:ext cx="1812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/>
                <a:t>Ignored by </a:t>
              </a:r>
            </a:p>
            <a:p>
              <a:pPr algn="ctr"/>
              <a:r>
                <a:rPr lang="en-US" sz="1300" dirty="0"/>
                <a:t>I</a:t>
              </a:r>
              <a:r>
                <a:rPr lang="en-US" sz="1300" dirty="0" smtClean="0"/>
                <a:t>nternet Routers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61608" y="1779763"/>
              <a:ext cx="43208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/>
                <a:t>Network</a:t>
              </a:r>
              <a:endParaRPr lang="en-US" sz="13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58013" y="1779763"/>
              <a:ext cx="1465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/>
                <a:t>Host</a:t>
              </a:r>
              <a:endParaRPr lang="en-US" sz="1300" dirty="0"/>
            </a:p>
          </p:txBody>
        </p:sp>
        <p:sp>
          <p:nvSpPr>
            <p:cNvPr id="14" name="Left Arrow 13"/>
            <p:cNvSpPr/>
            <p:nvPr/>
          </p:nvSpPr>
          <p:spPr>
            <a:xfrm>
              <a:off x="1261607" y="2146851"/>
              <a:ext cx="1139687" cy="246490"/>
            </a:xfrm>
            <a:prstGeom prst="lef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 Arrow 14"/>
            <p:cNvSpPr/>
            <p:nvPr/>
          </p:nvSpPr>
          <p:spPr>
            <a:xfrm rot="10800000">
              <a:off x="4482546" y="2146851"/>
              <a:ext cx="1139687" cy="246490"/>
            </a:xfrm>
            <a:prstGeom prst="lef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eft Arrow 15"/>
            <p:cNvSpPr/>
            <p:nvPr/>
          </p:nvSpPr>
          <p:spPr>
            <a:xfrm>
              <a:off x="1261607" y="2971800"/>
              <a:ext cx="569843" cy="246490"/>
            </a:xfrm>
            <a:prstGeom prst="lef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Left Arrow 17"/>
            <p:cNvSpPr/>
            <p:nvPr/>
          </p:nvSpPr>
          <p:spPr>
            <a:xfrm rot="10800000">
              <a:off x="3564167" y="2971800"/>
              <a:ext cx="569843" cy="246490"/>
            </a:xfrm>
            <a:prstGeom prst="lef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Arrow 18"/>
            <p:cNvSpPr/>
            <p:nvPr/>
          </p:nvSpPr>
          <p:spPr>
            <a:xfrm rot="10800000">
              <a:off x="6553200" y="2971800"/>
              <a:ext cx="569843" cy="246490"/>
            </a:xfrm>
            <a:prstGeom prst="lef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4171120" y="2971800"/>
              <a:ext cx="569843" cy="246490"/>
            </a:xfrm>
            <a:prstGeom prst="lef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Left Arrow 20"/>
            <p:cNvSpPr/>
            <p:nvPr/>
          </p:nvSpPr>
          <p:spPr>
            <a:xfrm rot="10800000">
              <a:off x="6553200" y="2133600"/>
              <a:ext cx="569843" cy="246490"/>
            </a:xfrm>
            <a:prstGeom prst="lef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Left Arrow 21"/>
            <p:cNvSpPr/>
            <p:nvPr/>
          </p:nvSpPr>
          <p:spPr>
            <a:xfrm>
              <a:off x="5658012" y="2133600"/>
              <a:ext cx="569843" cy="246490"/>
            </a:xfrm>
            <a:prstGeom prst="lef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762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Provider Network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5" y="1322358"/>
            <a:ext cx="5486411" cy="48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2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Multimedia </a:t>
            </a:r>
            <a:r>
              <a:rPr lang="en-US" i="1" dirty="0" smtClean="0"/>
              <a:t>aka</a:t>
            </a:r>
            <a:r>
              <a:rPr lang="en-US" dirty="0" smtClean="0"/>
              <a:t> VoIP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 way to send </a:t>
            </a:r>
            <a:r>
              <a:rPr lang="en-US" sz="2400" dirty="0" smtClean="0"/>
              <a:t>real-time two-way </a:t>
            </a:r>
            <a:r>
              <a:rPr lang="en-US" sz="2400" dirty="0" smtClean="0"/>
              <a:t>media over an IP network</a:t>
            </a:r>
          </a:p>
          <a:p>
            <a:r>
              <a:rPr lang="en-US" sz="2400" dirty="0" smtClean="0"/>
              <a:t>Real Time Protocol (RTP) – media packets</a:t>
            </a:r>
          </a:p>
          <a:p>
            <a:r>
              <a:rPr lang="en-US" sz="2400" dirty="0" smtClean="0"/>
              <a:t>Real Time Control Protocol (RTCP) – monitor &amp; report</a:t>
            </a:r>
          </a:p>
          <a:p>
            <a:r>
              <a:rPr lang="en-US" sz="2400" dirty="0" smtClean="0"/>
              <a:t>Session Initiation Protocol (SIP) – call control</a:t>
            </a:r>
          </a:p>
          <a:p>
            <a:r>
              <a:rPr lang="en-US" sz="2400" dirty="0" smtClean="0"/>
              <a:t>Session Description Protocol (SDP) – media session description </a:t>
            </a:r>
          </a:p>
          <a:p>
            <a:pPr>
              <a:buFont typeface="Monotype Sorts" charset="2"/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9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 Time Transport Protocol (RTP)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RTP is a transport protocol that provides end to end delivery services for data with real time characteristics</a:t>
            </a:r>
          </a:p>
          <a:p>
            <a:r>
              <a:rPr lang="en-US" sz="2400" dirty="0" smtClean="0"/>
              <a:t>RTP consists of two closely linked parts</a:t>
            </a:r>
          </a:p>
          <a:p>
            <a:pPr lvl="1"/>
            <a:r>
              <a:rPr lang="en-US" sz="2000" dirty="0" smtClean="0"/>
              <a:t>RTP to carry data</a:t>
            </a:r>
          </a:p>
          <a:p>
            <a:pPr lvl="1"/>
            <a:r>
              <a:rPr lang="en-US" sz="2000" dirty="0" smtClean="0"/>
              <a:t>RTCP to report the quality of service and to convey information about the participants in an on going session</a:t>
            </a:r>
          </a:p>
          <a:p>
            <a:r>
              <a:rPr lang="en-US" sz="2400" dirty="0" smtClean="0"/>
              <a:t>Applications typically run RTP on top of UDP to make use of its framing, multiplexing and checksum services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RTP For Voice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Voice data is digitized, compressed, and packetized</a:t>
            </a:r>
          </a:p>
          <a:p>
            <a:r>
              <a:rPr lang="en-US" sz="2400" dirty="0" err="1" smtClean="0"/>
              <a:t>Packetization</a:t>
            </a:r>
            <a:r>
              <a:rPr lang="en-US" sz="2400" dirty="0" smtClean="0"/>
              <a:t> implies a </a:t>
            </a:r>
            <a:r>
              <a:rPr lang="en-US" sz="2400" dirty="0" err="1" smtClean="0"/>
              <a:t>packetization</a:t>
            </a:r>
            <a:r>
              <a:rPr lang="en-US" sz="2400" dirty="0" smtClean="0"/>
              <a:t> period </a:t>
            </a:r>
            <a:br>
              <a:rPr lang="en-US" sz="2400" dirty="0" smtClean="0"/>
            </a:br>
            <a:r>
              <a:rPr lang="en-US" sz="2400" dirty="0" smtClean="0"/>
              <a:t>(playback time for one packet)</a:t>
            </a:r>
          </a:p>
          <a:p>
            <a:pPr lvl="1"/>
            <a:r>
              <a:rPr lang="en-US" sz="2000" dirty="0" smtClean="0"/>
              <a:t>Bigger packets are more efficient (less overhead)</a:t>
            </a:r>
          </a:p>
          <a:p>
            <a:pPr lvl="1"/>
            <a:r>
              <a:rPr lang="en-US" sz="2000" dirty="0" smtClean="0"/>
              <a:t>Smaller packets have less delay</a:t>
            </a:r>
          </a:p>
          <a:p>
            <a:pPr lvl="2"/>
            <a:r>
              <a:rPr lang="en-US" sz="1800" dirty="0" smtClean="0"/>
              <a:t>Because you have to fill the packet before you send it</a:t>
            </a:r>
          </a:p>
          <a:p>
            <a:r>
              <a:rPr lang="en-US" sz="2400" dirty="0" smtClean="0"/>
              <a:t>Because RTP normally rides on UDP, it is unreliable</a:t>
            </a:r>
          </a:p>
          <a:p>
            <a:pPr lvl="1"/>
            <a:r>
              <a:rPr lang="en-US" sz="2000" dirty="0" smtClean="0"/>
              <a:t>Usually, we simply ignore errors</a:t>
            </a:r>
          </a:p>
          <a:p>
            <a:pPr lvl="1"/>
            <a:r>
              <a:rPr lang="en-US" sz="2000" dirty="0" smtClean="0"/>
              <a:t>We also drop out of order packets</a:t>
            </a: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33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Session Initiation Protocol (SIP)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Internet Standard – RFC3261</a:t>
            </a:r>
          </a:p>
          <a:p>
            <a:pPr lvl="1"/>
            <a:r>
              <a:rPr lang="en-US" sz="2000" dirty="0" smtClean="0"/>
              <a:t>RFC – http://www.ietf.org/rfc/rfc3261.txt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Reuse Internet Addressing (</a:t>
            </a:r>
            <a:r>
              <a:rPr lang="en-US" sz="2400" dirty="0" smtClean="0"/>
              <a:t>URIs</a:t>
            </a:r>
            <a:r>
              <a:rPr lang="en-US" sz="2400" dirty="0" smtClean="0"/>
              <a:t>, DNS, proxies)</a:t>
            </a:r>
          </a:p>
          <a:p>
            <a:pPr lvl="1"/>
            <a:r>
              <a:rPr lang="en-US" sz="2000" dirty="0" smtClean="0"/>
              <a:t>Uniform Resource Identifiers: e.g. </a:t>
            </a:r>
            <a:r>
              <a:rPr lang="en-US" sz="2000" dirty="0" smtClean="0">
                <a:hlinkClick r:id="rId3"/>
              </a:rPr>
              <a:t>http://www.google.com</a:t>
            </a:r>
            <a:r>
              <a:rPr lang="en-US" sz="2000" dirty="0" smtClean="0"/>
              <a:t>, </a:t>
            </a:r>
            <a:r>
              <a:rPr lang="en-US" sz="2000" dirty="0" err="1" smtClean="0"/>
              <a:t>sip:brian.rosen@neustar.biz</a:t>
            </a:r>
            <a:r>
              <a:rPr lang="en-US" sz="2000" dirty="0" smtClean="0"/>
              <a:t>, or sip:sws1.east.verizon.net</a:t>
            </a:r>
          </a:p>
          <a:p>
            <a:pPr lvl="1"/>
            <a:r>
              <a:rPr lang="en-US" sz="2000" dirty="0" smtClean="0"/>
              <a:t>Domain Name Service translates e.g. sws1.east.verizon.net to IP address 123.15.23.114</a:t>
            </a:r>
          </a:p>
          <a:p>
            <a:pPr lvl="1"/>
            <a:r>
              <a:rPr lang="en-US" sz="2000" dirty="0" smtClean="0"/>
              <a:t>A “proxy” is a signaling entity in the middle of the path that usually echoes a signaling message while routing, enhancing, or policing it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Reuse HTTP </a:t>
            </a:r>
            <a:r>
              <a:rPr lang="en-US" sz="2400" dirty="0" smtClean="0"/>
              <a:t>Style</a:t>
            </a:r>
            <a:endParaRPr lang="en-US" sz="2400" dirty="0" smtClean="0"/>
          </a:p>
          <a:p>
            <a:pPr lvl="1"/>
            <a:r>
              <a:rPr lang="en-US" sz="2000" dirty="0" smtClean="0"/>
              <a:t>Text </a:t>
            </a:r>
            <a:r>
              <a:rPr lang="en-US" sz="2000" dirty="0" smtClean="0"/>
              <a:t>based, human </a:t>
            </a:r>
            <a:r>
              <a:rPr lang="en-US" sz="2000" dirty="0" err="1" smtClean="0"/>
              <a:t>readible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Makes no assumptions about underlying protocol:</a:t>
            </a:r>
          </a:p>
          <a:p>
            <a:pPr lvl="1"/>
            <a:r>
              <a:rPr lang="en-US" sz="2000" dirty="0" smtClean="0"/>
              <a:t>TCP, </a:t>
            </a:r>
            <a:r>
              <a:rPr lang="en-US" sz="2000" dirty="0" smtClean="0"/>
              <a:t>UDP, </a:t>
            </a:r>
            <a:r>
              <a:rPr lang="en-US" sz="2000" dirty="0" smtClean="0"/>
              <a:t>etc</a:t>
            </a:r>
            <a:r>
              <a:rPr lang="en-US" sz="2000" dirty="0" smtClean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7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Internet Protocol?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way to send data on a high speed network</a:t>
            </a:r>
          </a:p>
          <a:p>
            <a:r>
              <a:rPr lang="en-US" dirty="0" smtClean="0"/>
              <a:t>Data is broken up into packets, which are variable sized</a:t>
            </a:r>
          </a:p>
          <a:p>
            <a:r>
              <a:rPr lang="en-US" dirty="0" smtClean="0"/>
              <a:t>A packet is a sequence of bytes, with a “header” and a “payload”</a:t>
            </a:r>
          </a:p>
          <a:p>
            <a:r>
              <a:rPr lang="en-US" dirty="0" smtClean="0"/>
              <a:t>Data is typically sent serially, bit by bit, byte by byte</a:t>
            </a:r>
          </a:p>
          <a:p>
            <a:r>
              <a:rPr lang="en-US" dirty="0" smtClean="0"/>
              <a:t>IP is a layered protocol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16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SIP Trapezoid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2818345" y="2797170"/>
            <a:ext cx="350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1874520" y="4854570"/>
            <a:ext cx="534924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675345" y="2797170"/>
            <a:ext cx="5791200" cy="1889919"/>
            <a:chOff x="1675345" y="2280355"/>
            <a:chExt cx="5791200" cy="1981200"/>
          </a:xfrm>
        </p:grpSpPr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H="1" flipV="1">
              <a:off x="6323545" y="2280355"/>
              <a:ext cx="1143000" cy="1981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V="1">
              <a:off x="1675345" y="2280355"/>
              <a:ext cx="1143000" cy="1981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980145" y="4549770"/>
            <a:ext cx="1447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1200" dirty="0" smtClean="0">
                <a:solidFill>
                  <a:schemeClr val="tx1"/>
                </a:solidFill>
                <a:latin typeface="Arial" charset="0"/>
              </a:rPr>
              <a:t>RTP/RTCP</a:t>
            </a:r>
            <a:endParaRPr kumimoji="0" lang="en-US" sz="12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847045" y="2568570"/>
            <a:ext cx="1447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1200" dirty="0">
                <a:solidFill>
                  <a:schemeClr val="tx1"/>
                </a:solidFill>
                <a:latin typeface="Arial" charset="0"/>
              </a:rPr>
              <a:t>SIP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199345" y="5686150"/>
            <a:ext cx="2743200" cy="396875"/>
          </a:xfrm>
          <a:prstGeom prst="rect">
            <a:avLst/>
          </a:prstGeom>
          <a:solidFill>
            <a:schemeClr val="accent2"/>
          </a:solidFill>
          <a:ln w="222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2000" b="1" dirty="0">
                <a:solidFill>
                  <a:schemeClr val="bg1"/>
                </a:solidFill>
                <a:latin typeface="Arial" charset="0"/>
              </a:rPr>
              <a:t>Media Goes Direct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332445" y="1529616"/>
            <a:ext cx="6477000" cy="396875"/>
          </a:xfrm>
          <a:prstGeom prst="rect">
            <a:avLst/>
          </a:prstGeom>
          <a:solidFill>
            <a:schemeClr val="accent1"/>
          </a:solidFill>
          <a:ln w="222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2000" b="1">
                <a:solidFill>
                  <a:schemeClr val="bg1"/>
                </a:solidFill>
                <a:latin typeface="Arial" charset="0"/>
              </a:rPr>
              <a:t>SIP Signaling Goes through several intermediaries</a:t>
            </a: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9932" y="4128237"/>
            <a:ext cx="1982668" cy="128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1406990" y="3533986"/>
            <a:ext cx="1447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1200" dirty="0">
                <a:solidFill>
                  <a:schemeClr val="tx1"/>
                </a:solidFill>
                <a:latin typeface="Arial" charset="0"/>
              </a:rPr>
              <a:t>SIP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6287100" y="3533986"/>
            <a:ext cx="1447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1200" dirty="0">
                <a:solidFill>
                  <a:schemeClr val="tx1"/>
                </a:solidFill>
                <a:latin typeface="Arial" charset="0"/>
              </a:rPr>
              <a:t>SIP</a:t>
            </a:r>
          </a:p>
        </p:txBody>
      </p: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9651" y="4625970"/>
            <a:ext cx="640357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/>
        </p:nvGrpSpPr>
        <p:grpSpPr>
          <a:xfrm>
            <a:off x="2373364" y="2189217"/>
            <a:ext cx="1010973" cy="860477"/>
            <a:chOff x="2409939" y="2093805"/>
            <a:chExt cx="1010973" cy="86047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070" y="2333615"/>
              <a:ext cx="562644" cy="620667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409939" y="2093805"/>
              <a:ext cx="10109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67392"/>
                  </a:solidFill>
                  <a:latin typeface="Arial" charset="0"/>
                </a:rPr>
                <a:t>Proxy </a:t>
              </a:r>
              <a:r>
                <a:rPr lang="en-US" sz="1000" b="1" dirty="0" smtClean="0">
                  <a:solidFill>
                    <a:srgbClr val="067392"/>
                  </a:solidFill>
                  <a:latin typeface="Arial" charset="0"/>
                </a:rPr>
                <a:t>Server</a:t>
              </a:r>
              <a:endParaRPr lang="en-US" sz="1000" b="1" dirty="0">
                <a:solidFill>
                  <a:srgbClr val="067392"/>
                </a:solidFill>
                <a:latin typeface="Arial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889345" y="2189217"/>
            <a:ext cx="1010973" cy="860477"/>
            <a:chOff x="5867400" y="2093805"/>
            <a:chExt cx="1010973" cy="86047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333615"/>
              <a:ext cx="562644" cy="62066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867400" y="2093805"/>
              <a:ext cx="10109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67392"/>
                  </a:solidFill>
                  <a:latin typeface="Arial" charset="0"/>
                </a:rPr>
                <a:t>Proxy </a:t>
              </a:r>
              <a:r>
                <a:rPr lang="en-US" sz="1000" b="1" dirty="0" smtClean="0">
                  <a:solidFill>
                    <a:srgbClr val="067392"/>
                  </a:solidFill>
                  <a:latin typeface="Arial" charset="0"/>
                </a:rPr>
                <a:t>Server</a:t>
              </a:r>
              <a:endParaRPr lang="en-US" sz="1000" b="1" dirty="0">
                <a:solidFill>
                  <a:srgbClr val="067392"/>
                </a:solidFill>
                <a:latin typeface="Arial" charset="0"/>
              </a:endParaRPr>
            </a:p>
          </p:txBody>
        </p:sp>
      </p:grpSp>
      <p:pic>
        <p:nvPicPr>
          <p:cNvPr id="3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7065" y="4625970"/>
            <a:ext cx="640357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423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SIP Session Setup Example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87688" y="2797340"/>
            <a:ext cx="29686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sz="1200" b="1">
                <a:solidFill>
                  <a:schemeClr val="tx1"/>
                </a:solidFill>
              </a:rPr>
              <a:t>200 OK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86100" y="3256127"/>
            <a:ext cx="2971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sz="1200" b="1">
                <a:solidFill>
                  <a:schemeClr val="tx1"/>
                </a:solidFill>
              </a:rPr>
              <a:t>ACK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086100" y="2222665"/>
            <a:ext cx="2971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sz="1200" b="1" dirty="0">
                <a:solidFill>
                  <a:schemeClr val="tx1"/>
                </a:solidFill>
              </a:rPr>
              <a:t>INVITE </a:t>
            </a:r>
            <a:r>
              <a:rPr kumimoji="0" lang="en-US" sz="1200" b="1" dirty="0" err="1">
                <a:solidFill>
                  <a:schemeClr val="tx1"/>
                </a:solidFill>
              </a:rPr>
              <a:t>sip:picard</a:t>
            </a:r>
            <a:r>
              <a:rPr kumimoji="0" lang="en-US" sz="1200" b="1" dirty="0" err="1" smtClean="0">
                <a:solidFill>
                  <a:schemeClr val="tx1"/>
                </a:solidFill>
              </a:rPr>
              <a:t>@vz.net</a:t>
            </a:r>
            <a:endParaRPr kumimoji="0" lang="en-US" sz="1200" b="1" dirty="0">
              <a:solidFill>
                <a:schemeClr val="tx1"/>
              </a:solidFill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663950" y="4251490"/>
            <a:ext cx="1816100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sz="1200" b="1" dirty="0">
                <a:solidFill>
                  <a:schemeClr val="tx1"/>
                </a:solidFill>
              </a:rPr>
              <a:t>BYE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498850" y="4697401"/>
            <a:ext cx="2146300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sz="1200" b="1" dirty="0">
                <a:solidFill>
                  <a:schemeClr val="tx1"/>
                </a:solidFill>
              </a:rPr>
              <a:t>200 OK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833336" y="2383002"/>
            <a:ext cx="0" cy="28448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468711" y="2383002"/>
            <a:ext cx="0" cy="28448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000023" y="2538577"/>
            <a:ext cx="3302000" cy="16033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>
            <a:off x="3000023" y="3014827"/>
            <a:ext cx="3302000" cy="1587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3000023" y="3489490"/>
            <a:ext cx="3302000" cy="157162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835853" y="5363270"/>
            <a:ext cx="200977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b="1" dirty="0" err="1">
                <a:solidFill>
                  <a:schemeClr val="tx1"/>
                </a:solidFill>
              </a:rPr>
              <a:t>h</a:t>
            </a:r>
            <a:r>
              <a:rPr kumimoji="0" lang="en-US" b="1" dirty="0" err="1" smtClean="0">
                <a:solidFill>
                  <a:schemeClr val="tx1"/>
                </a:solidFill>
              </a:rPr>
              <a:t>ost.att.net</a:t>
            </a:r>
            <a:endParaRPr kumimoji="0" lang="en-US" b="1" dirty="0">
              <a:solidFill>
                <a:schemeClr val="tx1"/>
              </a:solidFill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653972" y="5351981"/>
            <a:ext cx="165417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b="1" dirty="0" err="1">
                <a:solidFill>
                  <a:schemeClr val="tx1"/>
                </a:solidFill>
              </a:rPr>
              <a:t>s</a:t>
            </a:r>
            <a:r>
              <a:rPr kumimoji="0" lang="en-US" b="1" dirty="0" err="1" smtClean="0">
                <a:solidFill>
                  <a:schemeClr val="tx1"/>
                </a:solidFill>
              </a:rPr>
              <a:t>ip.vz.net</a:t>
            </a:r>
            <a:endParaRPr kumimoji="0" lang="en-US" b="1" dirty="0">
              <a:solidFill>
                <a:schemeClr val="tx1"/>
              </a:solidFill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864078" y="1575847"/>
            <a:ext cx="1952978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b="1" dirty="0" smtClean="0">
                <a:solidFill>
                  <a:schemeClr val="tx1"/>
                </a:solidFill>
              </a:rPr>
              <a:t>SIP User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b="1" dirty="0" smtClean="0">
                <a:solidFill>
                  <a:schemeClr val="tx1"/>
                </a:solidFill>
              </a:rPr>
              <a:t>Agent</a:t>
            </a:r>
            <a:r>
              <a:rPr lang="en-US" b="1" dirty="0"/>
              <a:t> </a:t>
            </a:r>
            <a:r>
              <a:rPr kumimoji="0" lang="en-US" b="1" dirty="0" smtClean="0">
                <a:solidFill>
                  <a:schemeClr val="tx1"/>
                </a:solidFill>
              </a:rPr>
              <a:t>Client</a:t>
            </a:r>
            <a:endParaRPr kumimoji="0" lang="en-US" b="1" dirty="0">
              <a:solidFill>
                <a:schemeClr val="tx1"/>
              </a:solidFill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668435" y="1541980"/>
            <a:ext cx="1628423" cy="7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b="1" dirty="0" smtClean="0">
                <a:solidFill>
                  <a:schemeClr val="tx1"/>
                </a:solidFill>
              </a:rPr>
              <a:t>SIP User Agent Server</a:t>
            </a:r>
            <a:endParaRPr kumimoji="0" lang="en-US" b="1" dirty="0">
              <a:solidFill>
                <a:schemeClr val="tx1"/>
              </a:solidFill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3000023" y="4431937"/>
            <a:ext cx="3300588" cy="16404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H="1" flipV="1">
            <a:off x="3011312" y="4911890"/>
            <a:ext cx="3302000" cy="16033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3000023" y="4121315"/>
            <a:ext cx="3302000" cy="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663156" y="3791115"/>
            <a:ext cx="1817688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sz="1200" b="1" dirty="0">
                <a:solidFill>
                  <a:schemeClr val="tx1"/>
                </a:solidFill>
              </a:rPr>
              <a:t>Media Stream</a:t>
            </a:r>
          </a:p>
        </p:txBody>
      </p:sp>
    </p:spTree>
    <p:extLst>
      <p:ext uri="{BB962C8B-B14F-4D97-AF65-F5344CB8AC3E}">
        <p14:creationId xmlns:p14="http://schemas.microsoft.com/office/powerpoint/2010/main" val="344144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Proxy Server Example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64795" y="3043580"/>
            <a:ext cx="2531801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sz="1200" b="1" dirty="0">
                <a:solidFill>
                  <a:schemeClr val="tx1"/>
                </a:solidFill>
              </a:rPr>
              <a:t>200 OK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476843" y="4535830"/>
            <a:ext cx="207327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sz="1200" b="1" dirty="0">
                <a:solidFill>
                  <a:schemeClr val="tx1"/>
                </a:solidFill>
              </a:rPr>
              <a:t>BYE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477636" y="5044359"/>
            <a:ext cx="207168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sz="1200" b="1" dirty="0">
                <a:solidFill>
                  <a:schemeClr val="tx1"/>
                </a:solidFill>
              </a:rPr>
              <a:t>200 OK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956597" y="2489719"/>
            <a:ext cx="2548197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sz="1000" b="1" dirty="0">
                <a:solidFill>
                  <a:schemeClr val="tx1"/>
                </a:solidFill>
              </a:rPr>
              <a:t>INVITE </a:t>
            </a:r>
            <a:r>
              <a:rPr kumimoji="0" lang="en-US" sz="1000" b="1" dirty="0" err="1">
                <a:solidFill>
                  <a:schemeClr val="tx1"/>
                </a:solidFill>
              </a:rPr>
              <a:t>sip:picard</a:t>
            </a:r>
            <a:r>
              <a:rPr kumimoji="0" lang="en-US" sz="1000" b="1" dirty="0" err="1" smtClean="0">
                <a:solidFill>
                  <a:schemeClr val="tx1"/>
                </a:solidFill>
              </a:rPr>
              <a:t>@ibm.com</a:t>
            </a:r>
            <a:endParaRPr kumimoji="0" lang="en-US" sz="1000" b="1" dirty="0">
              <a:solidFill>
                <a:schemeClr val="tx1"/>
              </a:solidFill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073626" y="2743895"/>
            <a:ext cx="2303463" cy="1047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2073626" y="3278883"/>
            <a:ext cx="2303463" cy="10953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V="1">
            <a:off x="2083151" y="4693345"/>
            <a:ext cx="4735513" cy="25876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 flipV="1">
            <a:off x="2128307" y="5212458"/>
            <a:ext cx="4735513" cy="25876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729824" y="2924341"/>
            <a:ext cx="20716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sz="1200" b="1" dirty="0">
                <a:solidFill>
                  <a:schemeClr val="tx1"/>
                </a:solidFill>
              </a:rPr>
              <a:t>200 OK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476843" y="3627603"/>
            <a:ext cx="20732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sz="1200" b="1" dirty="0">
                <a:solidFill>
                  <a:schemeClr val="tx1"/>
                </a:solidFill>
              </a:rPr>
              <a:t>ACK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510749" y="2594670"/>
            <a:ext cx="2509838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sz="1000" b="1" dirty="0">
                <a:solidFill>
                  <a:schemeClr val="tx1"/>
                </a:solidFill>
              </a:rPr>
              <a:t>INVITE </a:t>
            </a:r>
            <a:r>
              <a:rPr kumimoji="0" lang="en-US" sz="1000" b="1" dirty="0" err="1">
                <a:solidFill>
                  <a:schemeClr val="tx1"/>
                </a:solidFill>
              </a:rPr>
              <a:t>sip:picard</a:t>
            </a:r>
            <a:r>
              <a:rPr kumimoji="0" lang="en-US" sz="1000" b="1" dirty="0" err="1" smtClean="0">
                <a:solidFill>
                  <a:schemeClr val="tx1"/>
                </a:solidFill>
              </a:rPr>
              <a:t>@bm.com</a:t>
            </a:r>
            <a:endParaRPr kumimoji="0" lang="en-US" sz="1000" b="1" dirty="0">
              <a:solidFill>
                <a:schemeClr val="tx1"/>
              </a:solidFill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4607276" y="2848670"/>
            <a:ext cx="2222501" cy="8184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H="1">
            <a:off x="4607275" y="3167582"/>
            <a:ext cx="2222501" cy="11130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2083151" y="3802758"/>
            <a:ext cx="4735513" cy="25876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82130" y="1680270"/>
            <a:ext cx="7026415" cy="4533900"/>
            <a:chOff x="982130" y="1680270"/>
            <a:chExt cx="7026415" cy="4533900"/>
          </a:xfrm>
        </p:grpSpPr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1957739" y="2529583"/>
              <a:ext cx="0" cy="2973388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982130" y="5622209"/>
              <a:ext cx="1925813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r>
                <a:rPr kumimoji="0" lang="en-US" b="1" dirty="0" err="1" smtClean="0">
                  <a:solidFill>
                    <a:schemeClr val="tx1"/>
                  </a:solidFill>
                </a:rPr>
                <a:t>Host.ibm.</a:t>
              </a:r>
              <a:r>
                <a:rPr kumimoji="0" lang="en-US" b="1" dirty="0" err="1">
                  <a:solidFill>
                    <a:schemeClr val="tx1"/>
                  </a:solidFill>
                </a:rPr>
                <a:t>com</a:t>
              </a:r>
              <a:endParaRPr kumimoji="0"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7025039" y="2529583"/>
              <a:ext cx="0" cy="3081338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6052746" y="5649020"/>
              <a:ext cx="1955799" cy="565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r>
                <a:rPr kumimoji="0" lang="en-US" b="1" dirty="0" err="1">
                  <a:solidFill>
                    <a:schemeClr val="tx1"/>
                  </a:solidFill>
                </a:rPr>
                <a:t>s</a:t>
              </a:r>
              <a:r>
                <a:rPr kumimoji="0" lang="en-US" b="1" dirty="0" err="1" smtClean="0">
                  <a:solidFill>
                    <a:schemeClr val="tx1"/>
                  </a:solidFill>
                </a:rPr>
                <a:t>ip.neustar.biz</a:t>
              </a:r>
              <a:endParaRPr kumimoji="0"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1128884" y="1680270"/>
              <a:ext cx="1670757" cy="681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r>
                <a:rPr kumimoji="0" lang="en-US" b="1" dirty="0" smtClean="0">
                  <a:solidFill>
                    <a:schemeClr val="tx1"/>
                  </a:solidFill>
                </a:rPr>
                <a:t>SIP User Agent Client</a:t>
              </a:r>
              <a:endParaRPr kumimoji="0"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3565845" y="1680270"/>
              <a:ext cx="1851377" cy="642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r>
                <a:rPr kumimoji="0" lang="en-US" b="1" dirty="0" smtClean="0">
                  <a:solidFill>
                    <a:schemeClr val="tx1"/>
                  </a:solidFill>
                </a:rPr>
                <a:t>SIP Proxy</a:t>
              </a:r>
              <a:endParaRPr kumimoji="0" lang="en-US" b="1" dirty="0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r>
                <a:rPr kumimoji="0" lang="en-US" b="1" dirty="0">
                  <a:solidFill>
                    <a:schemeClr val="tx1"/>
                  </a:solidFill>
                </a:rPr>
                <a:t>Server</a:t>
              </a:r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6149104" y="1756470"/>
              <a:ext cx="1738488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r>
                <a:rPr kumimoji="0" lang="en-US" b="1" dirty="0" smtClean="0">
                  <a:solidFill>
                    <a:schemeClr val="tx1"/>
                  </a:solidFill>
                </a:rPr>
                <a:t>SIP User </a:t>
              </a: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r>
                <a:rPr kumimoji="0" lang="en-US" b="1" dirty="0" smtClean="0">
                  <a:solidFill>
                    <a:schemeClr val="tx1"/>
                  </a:solidFill>
                </a:rPr>
                <a:t>Agent</a:t>
              </a:r>
              <a:r>
                <a:rPr lang="en-US" b="1" dirty="0"/>
                <a:t> </a:t>
              </a:r>
              <a:r>
                <a:rPr kumimoji="0" lang="en-US" b="1" dirty="0" smtClean="0">
                  <a:solidFill>
                    <a:schemeClr val="tx1"/>
                  </a:solidFill>
                </a:rPr>
                <a:t>Server</a:t>
              </a:r>
              <a:endParaRPr kumimoji="0"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>
              <a:off x="4504794" y="2529583"/>
              <a:ext cx="0" cy="102235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Line 27"/>
          <p:cNvSpPr>
            <a:spLocks noChangeShapeType="1"/>
          </p:cNvSpPr>
          <p:nvPr/>
        </p:nvSpPr>
        <p:spPr bwMode="auto">
          <a:xfrm>
            <a:off x="2121251" y="4344095"/>
            <a:ext cx="4700588" cy="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3839586" y="4002783"/>
            <a:ext cx="134778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kumimoji="0" lang="en-US" sz="1200" b="1" dirty="0">
                <a:solidFill>
                  <a:schemeClr val="tx1"/>
                </a:solidFill>
              </a:rPr>
              <a:t>Media Stream</a:t>
            </a:r>
          </a:p>
        </p:txBody>
      </p:sp>
    </p:spTree>
    <p:extLst>
      <p:ext uri="{BB962C8B-B14F-4D97-AF65-F5344CB8AC3E}">
        <p14:creationId xmlns:p14="http://schemas.microsoft.com/office/powerpoint/2010/main" val="36741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21770" y="2000250"/>
            <a:ext cx="9165769" cy="2085975"/>
          </a:xfrm>
          <a:prstGeom prst="rect">
            <a:avLst/>
          </a:prstGeom>
          <a:solidFill>
            <a:srgbClr val="6FB342">
              <a:alpha val="1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SIP Requests Example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42026" y="2157796"/>
            <a:ext cx="70775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INVITE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sip:picard@ibm.com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 SIP/2.0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Via: SIP/2.0/UDP host.ibm.com:5060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From: Alan Johnston &lt;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sip:alan.johnston@lucent.com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&gt;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To: Jean Luc Picard &lt;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sip:picard@ibm.com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&gt;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Call-ID: 314159@host.ibm.com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CSeq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: 1 INVITE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180" y="2970599"/>
            <a:ext cx="1219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Uniquely </a:t>
            </a:r>
            <a:b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identify this session </a:t>
            </a:r>
            <a:b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request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 rot="10800000">
            <a:off x="1445692" y="2994603"/>
            <a:ext cx="341492" cy="11079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anchor="ctr" anchorCtr="1">
            <a:prstTxWarp prst="textNoShape">
              <a:avLst/>
            </a:prstTxWarp>
            <a:spAutoFit/>
          </a:bodyPr>
          <a:lstStyle/>
          <a:p>
            <a:pPr algn="ctr" eaLnBrk="0" hangingPunct="0">
              <a:buClrTx/>
              <a:buFontTx/>
              <a:buNone/>
            </a:pPr>
            <a:r>
              <a:rPr kumimoji="0" lang="en-US" sz="6600" dirty="0">
                <a:solidFill>
                  <a:schemeClr val="accent2"/>
                </a:solidFill>
                <a:latin typeface="Times New Roman" charset="0"/>
              </a:rPr>
              <a:t>}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1116" y="1189038"/>
            <a:ext cx="8458200" cy="5349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 Unicode MS"/>
              <a:buChar char="‣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17525" indent="-288925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tabLst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684213" indent="-166688" algn="l" defTabSz="401638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31875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252538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Required Headers (fields):</a:t>
            </a:r>
          </a:p>
        </p:txBody>
      </p:sp>
    </p:spTree>
    <p:extLst>
      <p:ext uri="{BB962C8B-B14F-4D97-AF65-F5344CB8AC3E}">
        <p14:creationId xmlns:p14="http://schemas.microsoft.com/office/powerpoint/2010/main" val="275670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21770" y="1781174"/>
            <a:ext cx="9165769" cy="4416703"/>
          </a:xfrm>
          <a:prstGeom prst="rect">
            <a:avLst/>
          </a:prstGeom>
          <a:solidFill>
            <a:srgbClr val="6FB342">
              <a:alpha val="1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506" y="1896069"/>
            <a:ext cx="74958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INVITE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+12025551212@example.net;user=phone SIP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/2.0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Via: SIP/2.0/UDP host.lucent.com:5060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From: Alan Johnston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&lt;+17035551234@lucent.com;user=phone&gt;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To: Jean Luc Picard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&lt;+12025551212@example.net;user=phone&gt;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Call-ID: 314159@host.lucent.com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CSeq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: 1 INVITE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Contact: sip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:+7035551234@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lucent.com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Content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-Type: application/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sdp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Content-Length: 124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v=0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o=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ajohnston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5462346 332134 IN IP4 host.lucent.com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=0 0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c=IN IP4 10.64.1.1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m=audio 49170 RTP/AVP 0 3</a:t>
            </a:r>
            <a:endParaRPr lang="en-US" sz="16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SIP Requests Example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1116" y="1189038"/>
            <a:ext cx="8458200" cy="5349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4572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 Unicode MS"/>
              <a:buChar char="‣"/>
              <a:defRPr sz="3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17525" indent="-288925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tabLst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684213" indent="-166688" algn="l" defTabSz="401638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31875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252538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Typical SIP Request:</a:t>
            </a:r>
          </a:p>
        </p:txBody>
      </p:sp>
    </p:spTree>
    <p:extLst>
      <p:ext uri="{BB962C8B-B14F-4D97-AF65-F5344CB8AC3E}">
        <p14:creationId xmlns:p14="http://schemas.microsoft.com/office/powerpoint/2010/main" val="299338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21770" y="1781174"/>
            <a:ext cx="9165769" cy="4454803"/>
          </a:xfrm>
          <a:prstGeom prst="rect">
            <a:avLst/>
          </a:prstGeom>
          <a:solidFill>
            <a:srgbClr val="6FB342">
              <a:alpha val="1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357" y="1901633"/>
            <a:ext cx="82741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SIP/2.0 200 OK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Via: SIP/2.0/UDP host.lucent.com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From: Alan Johnston &lt;sip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:+17035551234@lucent.com;user=phone&gt;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urier New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To: Jean Luc Picard &lt;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sip:+12025551212@example.net;user=phone&gt;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urier New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Call-ID: 314159@host.lucent.com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CSeq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: 1 INVITE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Contact: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sip:+12025551212@example.net;user=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phone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Content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-Type: application/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sdp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 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Content-Length: 107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v=0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o=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picard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 124333 67895 IN IP4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example.net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urier New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t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=0 0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c=IN IP4 11.234.2.1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charset="0"/>
              </a:rPr>
              <a:t>m=audio 3456 RTP/AVP 0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Courier New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SIP Responses Example 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116" y="1189038"/>
            <a:ext cx="8458200" cy="534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Typical SIP Response (Containing SDP)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4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710" y="1920920"/>
            <a:ext cx="5988270" cy="426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Straight Connector 36"/>
          <p:cNvCxnSpPr/>
          <p:nvPr/>
        </p:nvCxnSpPr>
        <p:spPr>
          <a:xfrm>
            <a:off x="1155329" y="4242432"/>
            <a:ext cx="5530764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320" y="3513722"/>
            <a:ext cx="1559660" cy="111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6086071" y="1134470"/>
            <a:ext cx="2801396" cy="199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Provider Network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79187" y="3950349"/>
            <a:ext cx="85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PSTN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10372" y="2598584"/>
            <a:ext cx="85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22187" y="5157138"/>
            <a:ext cx="184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SP1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235" y="3846656"/>
            <a:ext cx="442971" cy="4642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3" y="3925232"/>
            <a:ext cx="450166" cy="3856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89" y="3829617"/>
            <a:ext cx="239374" cy="481305"/>
          </a:xfrm>
          <a:prstGeom prst="rect">
            <a:avLst/>
          </a:prstGeom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563251" y="4392172"/>
            <a:ext cx="723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VoIP Phone</a:t>
            </a:r>
            <a:endParaRPr kumimoji="0"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397202" y="4392172"/>
            <a:ext cx="825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IP Network</a:t>
            </a:r>
            <a:endParaRPr kumimoji="0"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198220" y="4392172"/>
            <a:ext cx="9721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Session Border Controller</a:t>
            </a:r>
            <a:endParaRPr kumimoji="0"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3149195" y="4392172"/>
            <a:ext cx="9721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Softswitch</a:t>
            </a:r>
            <a:endParaRPr kumimoji="0"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4191000" y="4392172"/>
            <a:ext cx="9721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Session Border Controller</a:t>
            </a:r>
            <a:endParaRPr kumimoji="0"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642589" y="2524175"/>
            <a:ext cx="9721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Route Server</a:t>
            </a:r>
            <a:endParaRPr kumimoji="0"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521885" y="1939410"/>
            <a:ext cx="9721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Session Border Controller</a:t>
            </a:r>
            <a:endParaRPr kumimoji="0"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7480175" y="1939410"/>
            <a:ext cx="9721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Softswitch</a:t>
            </a:r>
            <a:endParaRPr kumimoji="0"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5130395" y="4392172"/>
            <a:ext cx="9721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Gateway</a:t>
            </a:r>
            <a:endParaRPr kumimoji="0"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3752698" y="3372307"/>
            <a:ext cx="256032" cy="861521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04" y="2991364"/>
            <a:ext cx="412301" cy="4548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51" y="4156734"/>
            <a:ext cx="474491" cy="154188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 flipV="1">
            <a:off x="4718304" y="1826336"/>
            <a:ext cx="2160883" cy="233040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71" y="3829617"/>
            <a:ext cx="239374" cy="481305"/>
          </a:xfrm>
          <a:prstGeom prst="rect">
            <a:avLst/>
          </a:prstGeom>
        </p:spPr>
      </p:pic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5740137" y="2948445"/>
            <a:ext cx="5163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kumimoji="0"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VPN</a:t>
            </a:r>
            <a:endParaRPr kumimoji="0"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70" y="2452936"/>
            <a:ext cx="344154" cy="4778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71" y="3836433"/>
            <a:ext cx="308375" cy="474488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6983183" y="1849192"/>
            <a:ext cx="91440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718" y="1749242"/>
            <a:ext cx="474491" cy="1541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496" y="1422125"/>
            <a:ext cx="239374" cy="48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0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Protocol Comparisons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SS7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Layered Protocol: MTP1/2/3/ISUP</a:t>
            </a:r>
          </a:p>
          <a:p>
            <a:r>
              <a:rPr lang="en-US" dirty="0" smtClean="0"/>
              <a:t>Endpoints addressed by TN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Signaling not same path as media</a:t>
            </a:r>
          </a:p>
          <a:p>
            <a:r>
              <a:rPr lang="en-US" dirty="0" smtClean="0"/>
              <a:t>Signaling points addressed by Point Codes</a:t>
            </a:r>
          </a:p>
          <a:p>
            <a:r>
              <a:rPr lang="en-US" dirty="0" smtClean="0"/>
              <a:t>STP</a:t>
            </a:r>
          </a:p>
          <a:p>
            <a:r>
              <a:rPr lang="en-US" dirty="0" smtClean="0"/>
              <a:t>SSP</a:t>
            </a:r>
          </a:p>
          <a:p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SIP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164291" cy="395128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Layered Protocol: </a:t>
            </a:r>
            <a:r>
              <a:rPr lang="en-US" dirty="0" err="1" smtClean="0"/>
              <a:t>Phy</a:t>
            </a:r>
            <a:r>
              <a:rPr lang="en-US" dirty="0" smtClean="0"/>
              <a:t>/Link/IP/UDP/SIP</a:t>
            </a:r>
          </a:p>
          <a:p>
            <a:r>
              <a:rPr lang="en-US" dirty="0" smtClean="0"/>
              <a:t>Endpoints addressed by URI, which can contain a TN</a:t>
            </a:r>
          </a:p>
          <a:p>
            <a:r>
              <a:rPr lang="en-US" dirty="0" smtClean="0"/>
              <a:t>Signaling not same path as media</a:t>
            </a:r>
          </a:p>
          <a:p>
            <a:r>
              <a:rPr lang="en-US" dirty="0" smtClean="0"/>
              <a:t>“Signaling Points” addressed by URIs</a:t>
            </a:r>
          </a:p>
          <a:p>
            <a:r>
              <a:rPr lang="en-US" dirty="0" smtClean="0"/>
              <a:t>SIP Proxy Server</a:t>
            </a:r>
          </a:p>
          <a:p>
            <a:r>
              <a:rPr lang="en-US" dirty="0" smtClean="0"/>
              <a:t>Route Server (ENUM), sort 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840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IMS Network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620000" y="2971800"/>
            <a:ext cx="1238250" cy="2124075"/>
          </a:xfrm>
          <a:prstGeom prst="roundRect">
            <a:avLst>
              <a:gd name="adj" fmla="val 746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CS Domain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-or-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PSTN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-or-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Legacy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-or-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External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590800" y="5362575"/>
            <a:ext cx="4686300" cy="866775"/>
          </a:xfrm>
          <a:prstGeom prst="roundRect">
            <a:avLst>
              <a:gd name="adj" fmla="val 746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PS Domain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90800" y="1417637"/>
            <a:ext cx="4686300" cy="3767830"/>
          </a:xfrm>
          <a:prstGeom prst="roundRect">
            <a:avLst>
              <a:gd name="adj" fmla="val 746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IMS Core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030" y="4581525"/>
            <a:ext cx="1732106" cy="133826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4772025" y="1579133"/>
            <a:ext cx="1914525" cy="968010"/>
          </a:xfrm>
          <a:prstGeom prst="roundRect">
            <a:avLst>
              <a:gd name="adj" fmla="val 7465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Operator 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404485" y="5185467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“Mb/</a:t>
            </a:r>
            <a:r>
              <a:rPr lang="en-US" sz="1400" dirty="0" err="1" smtClean="0"/>
              <a:t>Gi</a:t>
            </a:r>
            <a:r>
              <a:rPr lang="en-US" sz="1400" dirty="0" smtClean="0"/>
              <a:t>-Cloud”</a:t>
            </a:r>
            <a:endParaRPr lang="en-US" sz="1400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2314243" y="3629025"/>
            <a:ext cx="1209675" cy="216693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238043" y="3721177"/>
            <a:ext cx="2040879" cy="99131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468042" y="5809592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-104775" y="-533400"/>
            <a:ext cx="3714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-104775" y="-771525"/>
            <a:ext cx="3714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-104775" y="-990600"/>
            <a:ext cx="3714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333625" y="2133600"/>
            <a:ext cx="127635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2879369" y="2167720"/>
            <a:ext cx="879058" cy="1168458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2917005" y="2154987"/>
            <a:ext cx="807269" cy="74185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112053" y="2284070"/>
            <a:ext cx="0" cy="308570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346387" y="2167720"/>
            <a:ext cx="0" cy="139063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552618" y="3946182"/>
            <a:ext cx="0" cy="146453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endCxn id="44" idx="1"/>
          </p:cNvCxnSpPr>
          <p:nvPr/>
        </p:nvCxnSpPr>
        <p:spPr>
          <a:xfrm>
            <a:off x="2879369" y="3297072"/>
            <a:ext cx="1324162" cy="31443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endCxn id="44" idx="1"/>
          </p:cNvCxnSpPr>
          <p:nvPr/>
        </p:nvCxnSpPr>
        <p:spPr>
          <a:xfrm>
            <a:off x="2960511" y="2932193"/>
            <a:ext cx="1243020" cy="679316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44" idx="1"/>
          </p:cNvCxnSpPr>
          <p:nvPr/>
        </p:nvCxnSpPr>
        <p:spPr>
          <a:xfrm>
            <a:off x="2333625" y="3505200"/>
            <a:ext cx="1869906" cy="10630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557587" y="1905000"/>
            <a:ext cx="888683" cy="317157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HSS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rot="5400000">
            <a:off x="2008456" y="4141445"/>
            <a:ext cx="371475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153025" y="2284070"/>
            <a:ext cx="0" cy="119564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181725" y="2284070"/>
            <a:ext cx="0" cy="52580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2333625" y="5895975"/>
            <a:ext cx="127635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1047247" y="5138737"/>
            <a:ext cx="127635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781050" y="4318692"/>
            <a:ext cx="1552575" cy="866775"/>
          </a:xfrm>
          <a:prstGeom prst="roundRect">
            <a:avLst>
              <a:gd name="adj" fmla="val 746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IMS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Terminal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(TE and MT)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1050" y="5362575"/>
            <a:ext cx="1552575" cy="866775"/>
          </a:xfrm>
          <a:prstGeom prst="roundRect">
            <a:avLst>
              <a:gd name="adj" fmla="val 746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Radio Access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5243199" y="3771899"/>
            <a:ext cx="0" cy="395548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7162800" y="3629025"/>
            <a:ext cx="0" cy="69558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6686550" y="4459869"/>
            <a:ext cx="497403" cy="57219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6553200" y="2336325"/>
            <a:ext cx="1150154" cy="2670533"/>
            <a:chOff x="6553200" y="2336325"/>
            <a:chExt cx="1150154" cy="2670533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6553200" y="3224212"/>
              <a:ext cx="0" cy="178264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6553200" y="2336325"/>
              <a:ext cx="1150154" cy="89859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3724274" y="2181225"/>
            <a:ext cx="555307" cy="3171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HLR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 rot="3180000">
            <a:off x="5729287" y="2484616"/>
            <a:ext cx="0" cy="127428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 flipV="1">
            <a:off x="6431092" y="2927609"/>
            <a:ext cx="659370" cy="63674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10439" y="2667000"/>
            <a:ext cx="731520" cy="31715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BGCF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12205" y="3444964"/>
            <a:ext cx="731520" cy="31715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MGCF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201029" y="2226606"/>
            <a:ext cx="2491314" cy="1362163"/>
            <a:chOff x="5201029" y="2226606"/>
            <a:chExt cx="2491314" cy="1362163"/>
          </a:xfrm>
        </p:grpSpPr>
        <p:cxnSp>
          <p:nvCxnSpPr>
            <p:cNvPr id="110" name="Straight Connector 109"/>
            <p:cNvCxnSpPr/>
            <p:nvPr/>
          </p:nvCxnSpPr>
          <p:spPr>
            <a:xfrm flipV="1">
              <a:off x="5201029" y="3183948"/>
              <a:ext cx="1322392" cy="404821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6523421" y="2226606"/>
              <a:ext cx="1168922" cy="957342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5" name="Straight Connector 114"/>
          <p:cNvCxnSpPr/>
          <p:nvPr/>
        </p:nvCxnSpPr>
        <p:spPr>
          <a:xfrm>
            <a:off x="4814248" y="3618630"/>
            <a:ext cx="0" cy="1127336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rot="-4320000">
            <a:off x="5331858" y="4358024"/>
            <a:ext cx="0" cy="1127336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3192439" y="2529384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3367584" y="2590800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5983406" y="3238534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5667460" y="3514747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rot="16200000">
            <a:off x="3875290" y="4644294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rot="16200000">
            <a:off x="4121343" y="4644294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rot="16200000">
            <a:off x="4550111" y="4644294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rot="16200000">
            <a:off x="4345391" y="3193857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rot="16200000">
            <a:off x="4827615" y="3193857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rot="16200000">
            <a:off x="7145722" y="4008600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rot="16200000">
            <a:off x="6541338" y="4738755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rot="16200000">
            <a:off x="1685218" y="5174737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rot="16200000">
            <a:off x="5227266" y="3873068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3183060" y="4155002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3420000">
            <a:off x="3077442" y="4847428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2640000">
            <a:off x="6805049" y="3202961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rot="1140000">
            <a:off x="5489833" y="4862885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rot="19080000" flipH="1">
            <a:off x="6829841" y="4791213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19680000" flipH="1">
            <a:off x="5572292" y="3145431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3436960" y="2974571"/>
            <a:ext cx="0" cy="851088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2708769" y="1905000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err="1" smtClean="0"/>
              <a:t>Sh</a:t>
            </a:r>
            <a:endParaRPr lang="en-US" sz="900" b="1" dirty="0"/>
          </a:p>
        </p:txBody>
      </p:sp>
      <p:sp>
        <p:nvSpPr>
          <p:cNvPr id="148" name="TextBox 147"/>
          <p:cNvSpPr txBox="1"/>
          <p:nvPr/>
        </p:nvSpPr>
        <p:spPr>
          <a:xfrm>
            <a:off x="2879369" y="2439536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Si</a:t>
            </a:r>
            <a:endParaRPr lang="en-US" sz="900" b="1" dirty="0"/>
          </a:p>
        </p:txBody>
      </p:sp>
      <p:sp>
        <p:nvSpPr>
          <p:cNvPr id="149" name="TextBox 148"/>
          <p:cNvSpPr txBox="1"/>
          <p:nvPr/>
        </p:nvSpPr>
        <p:spPr>
          <a:xfrm>
            <a:off x="3438856" y="2603312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 smtClean="0"/>
              <a:t>Sh</a:t>
            </a:r>
            <a:endParaRPr lang="en-US" sz="900" b="1" dirty="0"/>
          </a:p>
        </p:txBody>
      </p:sp>
      <p:sp>
        <p:nvSpPr>
          <p:cNvPr id="150" name="TextBox 149"/>
          <p:cNvSpPr txBox="1"/>
          <p:nvPr/>
        </p:nvSpPr>
        <p:spPr>
          <a:xfrm>
            <a:off x="3397511" y="2976733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ISC</a:t>
            </a:r>
            <a:endParaRPr lang="en-US" sz="900" b="1" dirty="0"/>
          </a:p>
        </p:txBody>
      </p:sp>
      <p:sp>
        <p:nvSpPr>
          <p:cNvPr id="151" name="TextBox 150"/>
          <p:cNvSpPr txBox="1"/>
          <p:nvPr/>
        </p:nvSpPr>
        <p:spPr>
          <a:xfrm>
            <a:off x="3120784" y="4238768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Gm</a:t>
            </a:r>
            <a:endParaRPr lang="en-US" sz="900" b="1" dirty="0"/>
          </a:p>
        </p:txBody>
      </p:sp>
      <p:sp>
        <p:nvSpPr>
          <p:cNvPr id="152" name="TextBox 151"/>
          <p:cNvSpPr txBox="1"/>
          <p:nvPr/>
        </p:nvSpPr>
        <p:spPr>
          <a:xfrm>
            <a:off x="3100312" y="4746008"/>
            <a:ext cx="489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CAP</a:t>
            </a:r>
            <a:endParaRPr lang="en-US" sz="900" b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1684142" y="5138945"/>
            <a:ext cx="489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Uu</a:t>
            </a:r>
            <a:endParaRPr lang="en-US" sz="900" dirty="0"/>
          </a:p>
        </p:txBody>
      </p:sp>
      <p:sp>
        <p:nvSpPr>
          <p:cNvPr id="154" name="TextBox 153"/>
          <p:cNvSpPr txBox="1"/>
          <p:nvPr/>
        </p:nvSpPr>
        <p:spPr>
          <a:xfrm>
            <a:off x="3546144" y="4518552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Gr</a:t>
            </a:r>
            <a:endParaRPr lang="en-US" sz="900" b="1" dirty="0"/>
          </a:p>
        </p:txBody>
      </p:sp>
      <p:sp>
        <p:nvSpPr>
          <p:cNvPr id="155" name="TextBox 154"/>
          <p:cNvSpPr txBox="1"/>
          <p:nvPr/>
        </p:nvSpPr>
        <p:spPr>
          <a:xfrm>
            <a:off x="4038600" y="4518552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err="1" smtClean="0"/>
              <a:t>Gc</a:t>
            </a:r>
            <a:endParaRPr lang="en-US" sz="900" b="1" dirty="0"/>
          </a:p>
        </p:txBody>
      </p:sp>
      <p:sp>
        <p:nvSpPr>
          <p:cNvPr id="156" name="TextBox 155"/>
          <p:cNvSpPr txBox="1"/>
          <p:nvPr/>
        </p:nvSpPr>
        <p:spPr>
          <a:xfrm>
            <a:off x="4476464" y="4518552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Go</a:t>
            </a:r>
            <a:endParaRPr lang="en-US" sz="900" b="1" dirty="0"/>
          </a:p>
        </p:txBody>
      </p:sp>
      <p:cxnSp>
        <p:nvCxnSpPr>
          <p:cNvPr id="157" name="Straight Connector 156"/>
          <p:cNvCxnSpPr/>
          <p:nvPr/>
        </p:nvCxnSpPr>
        <p:spPr>
          <a:xfrm rot="16200000">
            <a:off x="5684520" y="4222185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5674511" y="4222301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6109648" y="4215477"/>
            <a:ext cx="0" cy="79138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rot="16200000">
            <a:off x="6118198" y="4738755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5212898" y="3860511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err="1" smtClean="0"/>
              <a:t>Mr</a:t>
            </a:r>
            <a:endParaRPr lang="en-US" sz="900" b="1" dirty="0"/>
          </a:p>
        </p:txBody>
      </p:sp>
      <p:sp>
        <p:nvSpPr>
          <p:cNvPr id="166" name="TextBox 165"/>
          <p:cNvSpPr txBox="1"/>
          <p:nvPr/>
        </p:nvSpPr>
        <p:spPr>
          <a:xfrm>
            <a:off x="5465928" y="3683087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Mg</a:t>
            </a:r>
            <a:endParaRPr lang="en-US" sz="900" b="1" dirty="0"/>
          </a:p>
        </p:txBody>
      </p:sp>
      <p:sp>
        <p:nvSpPr>
          <p:cNvPr id="167" name="TextBox 166"/>
          <p:cNvSpPr txBox="1"/>
          <p:nvPr/>
        </p:nvSpPr>
        <p:spPr>
          <a:xfrm>
            <a:off x="5236375" y="3004092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err="1" smtClean="0"/>
              <a:t>Mi</a:t>
            </a:r>
            <a:endParaRPr lang="en-US" sz="900" b="1" dirty="0"/>
          </a:p>
        </p:txBody>
      </p:sp>
      <p:sp>
        <p:nvSpPr>
          <p:cNvPr id="169" name="TextBox 168"/>
          <p:cNvSpPr txBox="1"/>
          <p:nvPr/>
        </p:nvSpPr>
        <p:spPr>
          <a:xfrm>
            <a:off x="5974039" y="3298238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Mm</a:t>
            </a:r>
            <a:endParaRPr lang="en-US" sz="900" b="1" dirty="0"/>
          </a:p>
        </p:txBody>
      </p:sp>
      <p:sp>
        <p:nvSpPr>
          <p:cNvPr id="170" name="TextBox 169"/>
          <p:cNvSpPr txBox="1"/>
          <p:nvPr/>
        </p:nvSpPr>
        <p:spPr>
          <a:xfrm>
            <a:off x="6774424" y="3092286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err="1" smtClean="0"/>
              <a:t>Mj</a:t>
            </a:r>
            <a:endParaRPr lang="en-US" sz="900" b="1" dirty="0"/>
          </a:p>
        </p:txBody>
      </p:sp>
      <p:sp>
        <p:nvSpPr>
          <p:cNvPr id="171" name="TextBox 170"/>
          <p:cNvSpPr txBox="1"/>
          <p:nvPr/>
        </p:nvSpPr>
        <p:spPr>
          <a:xfrm>
            <a:off x="6699360" y="4003344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err="1" smtClean="0"/>
              <a:t>Mn</a:t>
            </a:r>
            <a:endParaRPr lang="en-US" sz="900" b="1" dirty="0"/>
          </a:p>
        </p:txBody>
      </p:sp>
      <p:sp>
        <p:nvSpPr>
          <p:cNvPr id="172" name="TextBox 171"/>
          <p:cNvSpPr txBox="1"/>
          <p:nvPr/>
        </p:nvSpPr>
        <p:spPr>
          <a:xfrm>
            <a:off x="4274024" y="3085980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err="1" smtClean="0"/>
              <a:t>Cx</a:t>
            </a:r>
            <a:endParaRPr lang="en-US" sz="900" b="1" dirty="0"/>
          </a:p>
        </p:txBody>
      </p:sp>
      <p:sp>
        <p:nvSpPr>
          <p:cNvPr id="173" name="TextBox 172"/>
          <p:cNvSpPr txBox="1"/>
          <p:nvPr/>
        </p:nvSpPr>
        <p:spPr>
          <a:xfrm>
            <a:off x="4787900" y="3085980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/>
              <a:t>D</a:t>
            </a:r>
            <a:r>
              <a:rPr lang="en-US" sz="900" b="1" dirty="0" err="1" smtClean="0"/>
              <a:t>x</a:t>
            </a:r>
            <a:endParaRPr lang="en-US" sz="900" b="1" dirty="0"/>
          </a:p>
        </p:txBody>
      </p:sp>
      <p:cxnSp>
        <p:nvCxnSpPr>
          <p:cNvPr id="174" name="Straight Connector 173"/>
          <p:cNvCxnSpPr/>
          <p:nvPr/>
        </p:nvCxnSpPr>
        <p:spPr>
          <a:xfrm>
            <a:off x="4821072" y="2954099"/>
            <a:ext cx="0" cy="52919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6" name="TextBox 175"/>
          <p:cNvSpPr txBox="1"/>
          <p:nvPr/>
        </p:nvSpPr>
        <p:spPr>
          <a:xfrm>
            <a:off x="5479576" y="3961264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err="1" smtClean="0"/>
              <a:t>Mp</a:t>
            </a:r>
            <a:endParaRPr lang="en-US" sz="900" b="1" dirty="0"/>
          </a:p>
        </p:txBody>
      </p:sp>
      <p:sp>
        <p:nvSpPr>
          <p:cNvPr id="44" name="Rectangle 43"/>
          <p:cNvSpPr/>
          <p:nvPr/>
        </p:nvSpPr>
        <p:spPr>
          <a:xfrm>
            <a:off x="4203531" y="3452930"/>
            <a:ext cx="1143803" cy="317157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CSCF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71009" y="3721673"/>
            <a:ext cx="453392" cy="3171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PDF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63011" y="2767597"/>
            <a:ext cx="492268" cy="3171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SLF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224584" y="5582505"/>
            <a:ext cx="489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Iu</a:t>
            </a:r>
            <a:endParaRPr lang="en-US" sz="900" dirty="0"/>
          </a:p>
        </p:txBody>
      </p:sp>
      <p:cxnSp>
        <p:nvCxnSpPr>
          <p:cNvPr id="181" name="Straight Connector 180"/>
          <p:cNvCxnSpPr/>
          <p:nvPr/>
        </p:nvCxnSpPr>
        <p:spPr>
          <a:xfrm rot="16200000">
            <a:off x="5159026" y="2306753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5192426" y="2286000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Mw</a:t>
            </a:r>
            <a:endParaRPr lang="en-US" sz="900" b="1" dirty="0"/>
          </a:p>
        </p:txBody>
      </p:sp>
      <p:cxnSp>
        <p:nvCxnSpPr>
          <p:cNvPr id="183" name="Straight Connector 182"/>
          <p:cNvCxnSpPr/>
          <p:nvPr/>
        </p:nvCxnSpPr>
        <p:spPr>
          <a:xfrm rot="16200000">
            <a:off x="6178743" y="2306753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6212143" y="2286000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Mk</a:t>
            </a:r>
            <a:endParaRPr lang="en-US" sz="900" b="1" dirty="0"/>
          </a:p>
        </p:txBody>
      </p:sp>
      <p:cxnSp>
        <p:nvCxnSpPr>
          <p:cNvPr id="187" name="Straight Connector 186"/>
          <p:cNvCxnSpPr/>
          <p:nvPr/>
        </p:nvCxnSpPr>
        <p:spPr>
          <a:xfrm>
            <a:off x="5149122" y="5199232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5014705" y="5285615"/>
            <a:ext cx="38597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877439" y="4124325"/>
            <a:ext cx="731520" cy="3171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MRF-C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742935" y="4124325"/>
            <a:ext cx="731520" cy="3171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MRF-P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81050" y="1417637"/>
            <a:ext cx="1552575" cy="2354262"/>
          </a:xfrm>
          <a:prstGeom prst="roundRect">
            <a:avLst>
              <a:gd name="adj" fmla="val 746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IMS Services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6442" y="2133600"/>
            <a:ext cx="758557" cy="359933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0586" y="2289026"/>
            <a:ext cx="758557" cy="359933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5418" y="2468993"/>
            <a:ext cx="758557" cy="359933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09272" y="3029163"/>
            <a:ext cx="972053" cy="35993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OSA-SCS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09272" y="2609850"/>
            <a:ext cx="972053" cy="35993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IM-SSF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05641" y="4324612"/>
            <a:ext cx="731520" cy="31715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MGW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14" name="Straight Connector 113"/>
          <p:cNvCxnSpPr/>
          <p:nvPr/>
        </p:nvCxnSpPr>
        <p:spPr>
          <a:xfrm>
            <a:off x="3039756" y="2023280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4101969" y="5565130"/>
            <a:ext cx="416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err="1" smtClean="0"/>
              <a:t>Gn</a:t>
            </a:r>
            <a:endParaRPr lang="en-US" sz="900" b="1" dirty="0"/>
          </a:p>
        </p:txBody>
      </p:sp>
      <p:cxnSp>
        <p:nvCxnSpPr>
          <p:cNvPr id="120" name="Straight Connector 119"/>
          <p:cNvCxnSpPr/>
          <p:nvPr/>
        </p:nvCxnSpPr>
        <p:spPr>
          <a:xfrm>
            <a:off x="4112053" y="5410721"/>
            <a:ext cx="0" cy="64678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038620" y="5230285"/>
            <a:ext cx="1048781" cy="31715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GGSN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06205" y="5776912"/>
            <a:ext cx="1047432" cy="31715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SGSN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10439" y="1996409"/>
            <a:ext cx="731520" cy="31715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BGCF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953000" y="1996409"/>
            <a:ext cx="731520" cy="3171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CSCF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00" y="1417638"/>
            <a:ext cx="1238250" cy="1392237"/>
          </a:xfrm>
          <a:prstGeom prst="roundRect">
            <a:avLst>
              <a:gd name="adj" fmla="val 746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Multimedia IP Networks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18" name="Straight Connector 117"/>
          <p:cNvCxnSpPr/>
          <p:nvPr/>
        </p:nvCxnSpPr>
        <p:spPr>
          <a:xfrm rot="16200000">
            <a:off x="4114519" y="5591670"/>
            <a:ext cx="0" cy="20643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16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Today, routing is direct: TN to termination switch</a:t>
            </a:r>
          </a:p>
          <a:p>
            <a:r>
              <a:rPr lang="en-US" dirty="0" smtClean="0"/>
              <a:t>There are medium term proposals to use two steps: TN to effectively SPID, SPID to POI, using ENUM</a:t>
            </a:r>
          </a:p>
          <a:p>
            <a:r>
              <a:rPr lang="en-US" dirty="0" smtClean="0"/>
              <a:t>Both of these are not effective because optimal POI depends on dynamic factors:</a:t>
            </a:r>
          </a:p>
          <a:p>
            <a:pPr lvl="1"/>
            <a:r>
              <a:rPr lang="en-US" sz="2800" dirty="0" smtClean="0"/>
              <a:t>Who the originating and termination SP are</a:t>
            </a:r>
          </a:p>
          <a:p>
            <a:pPr lvl="1"/>
            <a:r>
              <a:rPr lang="en-US" sz="2800" dirty="0" smtClean="0"/>
              <a:t>Where the caller and called parties are (in network terms)</a:t>
            </a:r>
          </a:p>
          <a:p>
            <a:pPr lvl="1"/>
            <a:r>
              <a:rPr lang="en-US" sz="2800" dirty="0" smtClean="0"/>
              <a:t>What the current load and failure conditions are</a:t>
            </a:r>
          </a:p>
          <a:p>
            <a:r>
              <a:rPr lang="en-US" dirty="0" smtClean="0"/>
              <a:t>Routing therefore needs the first step (TN to SPID), but then needs a negotiation between origination and termination parties to determine the optimal route</a:t>
            </a:r>
          </a:p>
          <a:p>
            <a:r>
              <a:rPr lang="en-US" dirty="0" smtClean="0"/>
              <a:t>This is very straightforward computer stuff, not requiring any technology that isn’t ho-hum.</a:t>
            </a:r>
          </a:p>
          <a:p>
            <a:r>
              <a:rPr lang="en-US" dirty="0" smtClean="0"/>
              <a:t>But it</a:t>
            </a:r>
            <a:r>
              <a:rPr lang="fr-FR" dirty="0" smtClean="0"/>
              <a:t>’</a:t>
            </a:r>
            <a:r>
              <a:rPr lang="en-US" dirty="0" smtClean="0"/>
              <a:t>s not just a database – it’s an algorithm and a set of metrics dynamically determined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970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“Trace Route” </a:t>
            </a:r>
            <a:r>
              <a:rPr lang="en-US" dirty="0" smtClean="0"/>
              <a:t>- UPS </a:t>
            </a:r>
            <a:r>
              <a:rPr lang="en-US" dirty="0" smtClean="0"/>
              <a:t>version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7464" y="1351509"/>
            <a:ext cx="8425385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 smtClean="0"/>
              <a:t>Location	</a:t>
            </a:r>
            <a:r>
              <a:rPr lang="en-US" sz="1700" b="1" dirty="0" smtClean="0"/>
              <a:t> 					Date</a:t>
            </a:r>
            <a:r>
              <a:rPr lang="en-US" sz="1700" b="1" dirty="0" smtClean="0"/>
              <a:t>	</a:t>
            </a:r>
            <a:r>
              <a:rPr lang="en-US" sz="1700" b="1" dirty="0" smtClean="0"/>
              <a:t>	 Local Time	Activity</a:t>
            </a:r>
            <a:endParaRPr lang="en-US" sz="1700" b="1" dirty="0" smtClean="0"/>
          </a:p>
          <a:p>
            <a:r>
              <a:rPr lang="en-US" sz="1700" dirty="0" smtClean="0"/>
              <a:t>Zelienople, PA, United States	05/27/2014	11:40 A.M.	Delivered</a:t>
            </a:r>
          </a:p>
          <a:p>
            <a:r>
              <a:rPr lang="en-US" sz="1700" dirty="0" smtClean="0"/>
              <a:t>							05</a:t>
            </a:r>
            <a:r>
              <a:rPr lang="en-US" sz="1700" dirty="0" smtClean="0"/>
              <a:t>/27/2014	7:03 A.M.	</a:t>
            </a:r>
            <a:r>
              <a:rPr lang="en-US" sz="1700" dirty="0" smtClean="0"/>
              <a:t>	Destination </a:t>
            </a:r>
            <a:r>
              <a:rPr lang="en-US" sz="1700" dirty="0" smtClean="0"/>
              <a:t>Scan</a:t>
            </a:r>
          </a:p>
          <a:p>
            <a:r>
              <a:rPr lang="en-US" sz="1700" dirty="0" smtClean="0"/>
              <a:t>							05</a:t>
            </a:r>
            <a:r>
              <a:rPr lang="en-US" sz="1700" dirty="0" smtClean="0"/>
              <a:t>/27/2014	6:43 A.M</a:t>
            </a:r>
            <a:r>
              <a:rPr lang="en-US" sz="1700" dirty="0" smtClean="0"/>
              <a:t>.	</a:t>
            </a:r>
            <a:r>
              <a:rPr lang="en-US" sz="1700" dirty="0" smtClean="0"/>
              <a:t>	Arrival Scan</a:t>
            </a:r>
          </a:p>
          <a:p>
            <a:r>
              <a:rPr lang="en-US" sz="1700" dirty="0" smtClean="0"/>
              <a:t>Pittsburgh, PA, United States	05/27/2014	6:15 A.M.	</a:t>
            </a:r>
            <a:r>
              <a:rPr lang="en-US" sz="1700" dirty="0" smtClean="0"/>
              <a:t>	Departure </a:t>
            </a:r>
            <a:r>
              <a:rPr lang="en-US" sz="1700" dirty="0" smtClean="0"/>
              <a:t>Scan</a:t>
            </a:r>
          </a:p>
          <a:p>
            <a:r>
              <a:rPr lang="en-US" sz="1700" dirty="0" smtClean="0"/>
              <a:t>Pittsburgh, PA, United States	05/24/2014	6:00 A.M</a:t>
            </a:r>
            <a:r>
              <a:rPr lang="en-US" sz="1700" dirty="0" smtClean="0"/>
              <a:t>.	</a:t>
            </a:r>
            <a:r>
              <a:rPr lang="en-US" sz="1700" dirty="0" smtClean="0"/>
              <a:t>	Destination Scan</a:t>
            </a:r>
          </a:p>
          <a:p>
            <a:r>
              <a:rPr lang="en-US" sz="1700" dirty="0" smtClean="0"/>
              <a:t>							05</a:t>
            </a:r>
            <a:r>
              <a:rPr lang="en-US" sz="1700" dirty="0" smtClean="0"/>
              <a:t>/24/2014	5:54 A.M.	</a:t>
            </a:r>
            <a:r>
              <a:rPr lang="en-US" sz="1700" dirty="0" smtClean="0"/>
              <a:t>	Arrival </a:t>
            </a:r>
            <a:r>
              <a:rPr lang="en-US" sz="1700" dirty="0" smtClean="0"/>
              <a:t>Scan</a:t>
            </a:r>
          </a:p>
          <a:p>
            <a:r>
              <a:rPr lang="en-US" sz="1700" dirty="0" smtClean="0"/>
              <a:t>Louisville, KY, United </a:t>
            </a:r>
            <a:r>
              <a:rPr lang="en-US" sz="1700" dirty="0" smtClean="0"/>
              <a:t>States	</a:t>
            </a:r>
            <a:r>
              <a:rPr lang="en-US" sz="1700" dirty="0" smtClean="0"/>
              <a:t>	05/24/2014	4:47 A.M</a:t>
            </a:r>
            <a:r>
              <a:rPr lang="en-US" sz="1700" dirty="0" smtClean="0"/>
              <a:t>.	</a:t>
            </a:r>
            <a:r>
              <a:rPr lang="en-US" sz="1700" dirty="0" smtClean="0"/>
              <a:t>	Departure Scan</a:t>
            </a:r>
          </a:p>
          <a:p>
            <a:r>
              <a:rPr lang="en-US" sz="1700" dirty="0" smtClean="0"/>
              <a:t>							05</a:t>
            </a:r>
            <a:r>
              <a:rPr lang="en-US" sz="1700" dirty="0" smtClean="0"/>
              <a:t>/24/2014	12:28 A.M.	Import Scan</a:t>
            </a:r>
          </a:p>
          <a:p>
            <a:r>
              <a:rPr lang="en-US" sz="1700" dirty="0" smtClean="0"/>
              <a:t>Louisville, KY, United States	</a:t>
            </a:r>
            <a:r>
              <a:rPr lang="en-US" sz="1700" dirty="0" smtClean="0"/>
              <a:t>	05</a:t>
            </a:r>
            <a:r>
              <a:rPr lang="en-US" sz="1700" dirty="0" smtClean="0"/>
              <a:t>/23/2014	2:37 P.M.	</a:t>
            </a:r>
            <a:r>
              <a:rPr lang="en-US" sz="1700" dirty="0" smtClean="0"/>
              <a:t>	Import </a:t>
            </a:r>
            <a:r>
              <a:rPr lang="en-US" sz="1700" dirty="0" smtClean="0"/>
              <a:t>Scan</a:t>
            </a:r>
          </a:p>
          <a:p>
            <a:r>
              <a:rPr lang="en-US" sz="1700" dirty="0" smtClean="0"/>
              <a:t>							05</a:t>
            </a:r>
            <a:r>
              <a:rPr lang="en-US" sz="1700" dirty="0" smtClean="0"/>
              <a:t>/23/2014	1:30 A.M</a:t>
            </a:r>
            <a:r>
              <a:rPr lang="en-US" sz="1700" dirty="0" smtClean="0"/>
              <a:t>.	</a:t>
            </a:r>
            <a:r>
              <a:rPr lang="en-US" sz="1700" dirty="0" smtClean="0"/>
              <a:t>	Arrival Scan</a:t>
            </a:r>
          </a:p>
          <a:p>
            <a:r>
              <a:rPr lang="en-US" sz="1700" dirty="0" smtClean="0"/>
              <a:t>Anchorage, AK, United States	05/22/2014	3:37 P.M.	</a:t>
            </a:r>
            <a:r>
              <a:rPr lang="en-US" sz="1700" dirty="0" smtClean="0"/>
              <a:t>	Departure </a:t>
            </a:r>
            <a:r>
              <a:rPr lang="en-US" sz="1700" dirty="0" smtClean="0"/>
              <a:t>Scan</a:t>
            </a:r>
          </a:p>
          <a:p>
            <a:r>
              <a:rPr lang="en-US" sz="1700" dirty="0" smtClean="0"/>
              <a:t>							05</a:t>
            </a:r>
            <a:r>
              <a:rPr lang="en-US" sz="1700" dirty="0" smtClean="0"/>
              <a:t>/22/2014	1:51 P.M.	</a:t>
            </a:r>
            <a:r>
              <a:rPr lang="en-US" sz="1700" dirty="0" smtClean="0"/>
              <a:t>	Arrival </a:t>
            </a:r>
            <a:r>
              <a:rPr lang="en-US" sz="1700" dirty="0" smtClean="0"/>
              <a:t>Scan</a:t>
            </a:r>
          </a:p>
          <a:p>
            <a:r>
              <a:rPr lang="en-US" sz="1700" dirty="0" smtClean="0"/>
              <a:t>Shanghai, China	</a:t>
            </a:r>
            <a:r>
              <a:rPr lang="en-US" sz="1700" dirty="0" smtClean="0"/>
              <a:t>			05</a:t>
            </a:r>
            <a:r>
              <a:rPr lang="en-US" sz="1700" dirty="0" smtClean="0"/>
              <a:t>/22/2014	8:58 P.M.	</a:t>
            </a:r>
            <a:r>
              <a:rPr lang="en-US" sz="1700" dirty="0" smtClean="0"/>
              <a:t>	Departure </a:t>
            </a:r>
            <a:r>
              <a:rPr lang="en-US" sz="1700" dirty="0" smtClean="0"/>
              <a:t>Scan</a:t>
            </a:r>
          </a:p>
          <a:p>
            <a:r>
              <a:rPr lang="en-US" sz="1700" dirty="0" smtClean="0"/>
              <a:t>Shanghai, China	</a:t>
            </a:r>
            <a:r>
              <a:rPr lang="en-US" sz="1700" dirty="0" smtClean="0"/>
              <a:t>			05</a:t>
            </a:r>
            <a:r>
              <a:rPr lang="en-US" sz="1700" dirty="0" smtClean="0"/>
              <a:t>/21/2014	7:51 P.M.	</a:t>
            </a:r>
            <a:r>
              <a:rPr lang="en-US" sz="1700" dirty="0" smtClean="0"/>
              <a:t>	Export </a:t>
            </a:r>
            <a:r>
              <a:rPr lang="en-US" sz="1700" dirty="0" smtClean="0"/>
              <a:t>Scan</a:t>
            </a:r>
          </a:p>
          <a:p>
            <a:r>
              <a:rPr lang="en-US" sz="1700" dirty="0" smtClean="0"/>
              <a:t>							05</a:t>
            </a:r>
            <a:r>
              <a:rPr lang="en-US" sz="1700" dirty="0" smtClean="0"/>
              <a:t>/21/2014	4:25 P.M.	</a:t>
            </a:r>
            <a:r>
              <a:rPr lang="en-US" sz="1700" dirty="0" smtClean="0"/>
              <a:t>	Arrival </a:t>
            </a:r>
            <a:r>
              <a:rPr lang="en-US" sz="1700" dirty="0" smtClean="0"/>
              <a:t>Scan</a:t>
            </a:r>
          </a:p>
          <a:p>
            <a:r>
              <a:rPr lang="en-US" sz="1700" dirty="0" smtClean="0"/>
              <a:t>							05</a:t>
            </a:r>
            <a:r>
              <a:rPr lang="en-US" sz="1700" dirty="0" smtClean="0"/>
              <a:t>/21/2014	4:10 P.M.	</a:t>
            </a:r>
            <a:r>
              <a:rPr lang="en-US" sz="1700" dirty="0" smtClean="0"/>
              <a:t>	Departure </a:t>
            </a:r>
            <a:r>
              <a:rPr lang="en-US" sz="1700" dirty="0" smtClean="0"/>
              <a:t>Scan</a:t>
            </a:r>
          </a:p>
          <a:p>
            <a:r>
              <a:rPr lang="en-US" sz="1700" dirty="0" smtClean="0"/>
              <a:t>							05</a:t>
            </a:r>
            <a:r>
              <a:rPr lang="en-US" sz="1700" dirty="0" smtClean="0"/>
              <a:t>/21/2014	2:52 P.M.	</a:t>
            </a:r>
            <a:r>
              <a:rPr lang="en-US" sz="1700" dirty="0" smtClean="0"/>
              <a:t>	Origin </a:t>
            </a:r>
            <a:r>
              <a:rPr lang="en-US" sz="1700" dirty="0" smtClean="0"/>
              <a:t>Scan</a:t>
            </a:r>
          </a:p>
          <a:p>
            <a:r>
              <a:rPr lang="en-US" sz="1700" dirty="0" smtClean="0"/>
              <a:t>China	</a:t>
            </a:r>
            <a:r>
              <a:rPr lang="en-US" sz="1700" dirty="0" smtClean="0"/>
              <a:t>					05</a:t>
            </a:r>
            <a:r>
              <a:rPr lang="en-US" sz="1700" dirty="0" smtClean="0"/>
              <a:t>/21/2014	12:07 A.M.	Order </a:t>
            </a:r>
            <a:r>
              <a:rPr lang="en-US" sz="1700" dirty="0" smtClean="0"/>
              <a:t>Processed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188362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traceroute</a:t>
            </a:r>
            <a:r>
              <a:rPr lang="en-US" dirty="0" smtClean="0"/>
              <a:t>” </a:t>
            </a:r>
            <a:r>
              <a:rPr lang="en-US" dirty="0" smtClean="0"/>
              <a:t>- IP network version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7464" y="1367163"/>
            <a:ext cx="8351028" cy="501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traceroute</a:t>
            </a:r>
            <a:r>
              <a:rPr lang="en-US" sz="1600" dirty="0"/>
              <a:t> to </a:t>
            </a:r>
            <a:r>
              <a:rPr lang="en-US" sz="1600" dirty="0" err="1"/>
              <a:t>pdx.edu</a:t>
            </a:r>
            <a:r>
              <a:rPr lang="en-US" sz="1600" dirty="0"/>
              <a:t> (131.252.115.23), 64 hops max, 52 byte packets</a:t>
            </a:r>
          </a:p>
          <a:p>
            <a:r>
              <a:rPr lang="en-US" sz="1600" dirty="0" smtClean="0"/>
              <a:t>1  </a:t>
            </a:r>
            <a:r>
              <a:rPr lang="en-US" sz="1600" dirty="0"/>
              <a:t>10.33.192.2 (10.33.192.2)  20.692 </a:t>
            </a:r>
            <a:r>
              <a:rPr lang="en-US" sz="1600" dirty="0" err="1"/>
              <a:t>ms</a:t>
            </a:r>
            <a:r>
              <a:rPr lang="en-US" sz="1600" dirty="0"/>
              <a:t>  21.152 </a:t>
            </a:r>
            <a:r>
              <a:rPr lang="en-US" sz="1600" dirty="0" err="1"/>
              <a:t>ms</a:t>
            </a:r>
            <a:r>
              <a:rPr lang="en-US" sz="1600" dirty="0"/>
              <a:t>  20.891 </a:t>
            </a:r>
            <a:r>
              <a:rPr lang="en-US" sz="1600" dirty="0" err="1"/>
              <a:t>ms</a:t>
            </a:r>
            <a:endParaRPr lang="en-US" sz="1600" dirty="0"/>
          </a:p>
          <a:p>
            <a:r>
              <a:rPr lang="pt-BR" sz="1600" dirty="0" smtClean="0"/>
              <a:t>2  </a:t>
            </a:r>
            <a:r>
              <a:rPr lang="pt-BR" sz="1600" dirty="0"/>
              <a:t>stco6509a-gi-3-2.va.neustar.com (10.33.0.6)  31.958 ms  21.069 ms  20.038 ms</a:t>
            </a:r>
          </a:p>
          <a:p>
            <a:r>
              <a:rPr lang="pt-BR" sz="1600" dirty="0" smtClean="0"/>
              <a:t>4  </a:t>
            </a:r>
            <a:r>
              <a:rPr lang="pt-BR" sz="1600" dirty="0"/>
              <a:t>stsc1285b-eth-s1s1p2.va.neustar.com (10.91.0.3)  22.745 ms  22.654 ms  27.122 ms</a:t>
            </a:r>
          </a:p>
          <a:p>
            <a:r>
              <a:rPr lang="pt-BR" sz="1600" dirty="0" smtClean="0"/>
              <a:t>5  </a:t>
            </a:r>
            <a:r>
              <a:rPr lang="pt-BR" sz="1600" dirty="0"/>
              <a:t>209.173.53.226 (209.173.53.226)  26.276 ms  24.248 ms  25.873 ms</a:t>
            </a:r>
          </a:p>
          <a:p>
            <a:r>
              <a:rPr lang="pl-PL" sz="1600" dirty="0" smtClean="0"/>
              <a:t>6  </a:t>
            </a:r>
            <a:r>
              <a:rPr lang="pl-PL" sz="1600" dirty="0"/>
              <a:t>dcx2-edge-02.inet.qwest.net (65.123.192.93)  32.139 ms  29.091 ms  22.520 ms</a:t>
            </a:r>
          </a:p>
          <a:p>
            <a:r>
              <a:rPr lang="pl-PL" sz="1600" dirty="0" smtClean="0"/>
              <a:t>7  </a:t>
            </a:r>
            <a:r>
              <a:rPr lang="pl-PL" sz="1600" dirty="0"/>
              <a:t>dcp-brdr-04.inet.qwest.net (67.14.28.34)  24.099 ms  52.813 ms  27.055 ms</a:t>
            </a:r>
          </a:p>
          <a:p>
            <a:r>
              <a:rPr lang="pl-PL" sz="1600" dirty="0" smtClean="0"/>
              <a:t>8  </a:t>
            </a:r>
            <a:r>
              <a:rPr lang="pl-PL" sz="1600" dirty="0"/>
              <a:t>te0-16-0-14.ccr41.iad02.atlas.cogentco.com (154.54.12.245)  23.296 ms  22.105 ms</a:t>
            </a:r>
          </a:p>
          <a:p>
            <a:pPr marL="342900" indent="-342900">
              <a:buAutoNum type="arabicPlain" startAt="9"/>
            </a:pPr>
            <a:r>
              <a:rPr lang="pt-BR" sz="1600" dirty="0" smtClean="0"/>
              <a:t>be2176</a:t>
            </a:r>
            <a:r>
              <a:rPr lang="pt-BR" sz="1600" dirty="0"/>
              <a:t>.ccr21.dca01.atlas.cogentco.com (154.54.41.54)  23.200 </a:t>
            </a:r>
            <a:r>
              <a:rPr lang="pt-BR" sz="1600" dirty="0" err="1" smtClean="0"/>
              <a:t>ms</a:t>
            </a:r>
            <a:endParaRPr lang="pt-BR" sz="1600" dirty="0" smtClean="0"/>
          </a:p>
          <a:p>
            <a:pPr marL="342900" indent="-342900">
              <a:buAutoNum type="arabicPlain" startAt="10"/>
            </a:pPr>
            <a:r>
              <a:rPr lang="pt-BR" sz="1600" dirty="0" smtClean="0"/>
              <a:t>be2154.ccr41.ord01.atlas.cogentco.com (154.54.30.198)  50.699 </a:t>
            </a:r>
            <a:r>
              <a:rPr lang="pt-BR" sz="1600" dirty="0" err="1" smtClean="0"/>
              <a:t>ms</a:t>
            </a:r>
            <a:endParaRPr lang="pt-BR" sz="1600" dirty="0" smtClean="0"/>
          </a:p>
          <a:p>
            <a:pPr marL="342900" indent="-342900">
              <a:buAutoNum type="arabicPlain" startAt="10"/>
            </a:pPr>
            <a:r>
              <a:rPr lang="pt-BR" sz="1600" dirty="0" smtClean="0"/>
              <a:t>be2159</a:t>
            </a:r>
            <a:r>
              <a:rPr lang="pt-BR" sz="1600" dirty="0"/>
              <a:t>.mpd22.mci01.atlas.cogentco.com (154.54.24.81)  70.447 </a:t>
            </a:r>
            <a:r>
              <a:rPr lang="pt-BR" sz="1600" dirty="0" err="1"/>
              <a:t>ms</a:t>
            </a:r>
            <a:endParaRPr lang="pt-BR" sz="1600" dirty="0"/>
          </a:p>
          <a:p>
            <a:pPr marL="342900" indent="-342900">
              <a:buAutoNum type="arabicPlain" startAt="12"/>
            </a:pPr>
            <a:r>
              <a:rPr lang="pt-BR" sz="1600" dirty="0" smtClean="0"/>
              <a:t>be2131.ccr22.den01.atlas.cogentco.com (154.54.26.129)  73.082 </a:t>
            </a:r>
            <a:r>
              <a:rPr lang="pt-BR" sz="1600" dirty="0" err="1" smtClean="0"/>
              <a:t>ms</a:t>
            </a:r>
            <a:r>
              <a:rPr lang="pt-BR" sz="1600" dirty="0" smtClean="0"/>
              <a:t>  75.397 </a:t>
            </a:r>
            <a:r>
              <a:rPr lang="pt-BR" sz="1600" dirty="0" err="1" smtClean="0"/>
              <a:t>ms</a:t>
            </a:r>
            <a:endParaRPr lang="pt-BR" sz="1600" dirty="0" smtClean="0"/>
          </a:p>
          <a:p>
            <a:r>
              <a:rPr lang="pt-BR" sz="1600" dirty="0" smtClean="0"/>
              <a:t>13  </a:t>
            </a:r>
            <a:r>
              <a:rPr lang="pt-BR" sz="1600" dirty="0"/>
              <a:t>be2127.ccr21.slc01.atlas.cogentco.com (154.54.25.70)  102.761 </a:t>
            </a:r>
            <a:r>
              <a:rPr lang="pt-BR" sz="1600" dirty="0" err="1"/>
              <a:t>ms</a:t>
            </a:r>
            <a:endParaRPr lang="pt-BR" sz="1600" dirty="0"/>
          </a:p>
          <a:p>
            <a:pPr marL="342900" indent="-342900">
              <a:buAutoNum type="arabicPlain" startAt="14"/>
            </a:pPr>
            <a:r>
              <a:rPr lang="pt-BR" sz="1600" dirty="0" smtClean="0"/>
              <a:t>te4</a:t>
            </a:r>
            <a:r>
              <a:rPr lang="pt-BR" sz="1600" dirty="0"/>
              <a:t>-2.ccr01.boi01.atlas.cogentco.com (154.54.40.90)  96.096 </a:t>
            </a:r>
            <a:r>
              <a:rPr lang="pt-BR" sz="1600" dirty="0" err="1"/>
              <a:t>ms</a:t>
            </a:r>
            <a:endParaRPr lang="pt-BR" sz="1600" dirty="0"/>
          </a:p>
          <a:p>
            <a:pPr marL="342900" indent="-342900">
              <a:buAutoNum type="arabicPlain" startAt="14"/>
            </a:pPr>
            <a:r>
              <a:rPr lang="pt-BR" sz="1600" dirty="0" smtClean="0"/>
              <a:t>te0</a:t>
            </a:r>
            <a:r>
              <a:rPr lang="pt-BR" sz="1600" dirty="0"/>
              <a:t>-0-0-2.rcr11.pdx02.atlas.cogentco.com (154.54.40.97)  97.065 </a:t>
            </a:r>
            <a:r>
              <a:rPr lang="pt-BR" sz="1600" dirty="0" err="1"/>
              <a:t>ms</a:t>
            </a:r>
            <a:endParaRPr lang="pt-BR" sz="1600" dirty="0"/>
          </a:p>
          <a:p>
            <a:pPr marL="342900" indent="-342900">
              <a:buAutoNum type="arabicPlain" startAt="16"/>
            </a:pPr>
            <a:r>
              <a:rPr lang="pt-BR" sz="1600" dirty="0" smtClean="0"/>
              <a:t>te2</a:t>
            </a:r>
            <a:r>
              <a:rPr lang="pt-BR" sz="1600" dirty="0"/>
              <a:t>-7.ccr01.pdx01.atlas.cogentco.com (154.54.0.85)  95.403 </a:t>
            </a:r>
            <a:r>
              <a:rPr lang="pt-BR" sz="1600" dirty="0" err="1"/>
              <a:t>ms</a:t>
            </a:r>
            <a:endParaRPr lang="pt-BR" sz="1600" dirty="0"/>
          </a:p>
          <a:p>
            <a:pPr marL="342900" indent="-342900">
              <a:buAutoNum type="arabicPlain" startAt="16"/>
            </a:pPr>
            <a:r>
              <a:rPr lang="pt-BR" sz="1600" dirty="0" err="1" smtClean="0"/>
              <a:t>portlandstateuniversity.demarc.cogentco.com</a:t>
            </a:r>
            <a:r>
              <a:rPr lang="pt-BR" sz="1600" dirty="0" smtClean="0"/>
              <a:t> </a:t>
            </a:r>
            <a:r>
              <a:rPr lang="pt-BR" sz="1600" dirty="0"/>
              <a:t>(38.99.222.130)  98.326 </a:t>
            </a:r>
            <a:r>
              <a:rPr lang="pt-BR" sz="1600" dirty="0" err="1"/>
              <a:t>ms</a:t>
            </a:r>
            <a:r>
              <a:rPr lang="pt-BR" sz="1600" dirty="0"/>
              <a:t>  98.469 </a:t>
            </a:r>
            <a:r>
              <a:rPr lang="pt-BR" sz="1600" dirty="0" err="1"/>
              <a:t>ms</a:t>
            </a:r>
            <a:r>
              <a:rPr lang="pt-BR" sz="1600" dirty="0"/>
              <a:t>  97.227 </a:t>
            </a:r>
            <a:r>
              <a:rPr lang="pt-BR" sz="1600" dirty="0" err="1"/>
              <a:t>ms</a:t>
            </a:r>
            <a:endParaRPr lang="pt-BR" sz="1600" dirty="0"/>
          </a:p>
          <a:p>
            <a:pPr marL="342900" indent="-342900">
              <a:buAutoNum type="arabicPlain" startAt="18"/>
            </a:pPr>
            <a:r>
              <a:rPr lang="pt-BR" sz="1600" dirty="0" smtClean="0"/>
              <a:t>131.252.5.220 </a:t>
            </a:r>
            <a:r>
              <a:rPr lang="pt-BR" sz="1600" dirty="0"/>
              <a:t>(131.252.5.220)  94.479 </a:t>
            </a:r>
            <a:r>
              <a:rPr lang="pt-BR" sz="1600" dirty="0" err="1"/>
              <a:t>ms</a:t>
            </a:r>
            <a:r>
              <a:rPr lang="pt-BR" sz="1600" dirty="0"/>
              <a:t>  95.821 </a:t>
            </a:r>
            <a:r>
              <a:rPr lang="pt-BR" sz="1600" dirty="0" err="1"/>
              <a:t>ms</a:t>
            </a:r>
            <a:r>
              <a:rPr lang="pt-BR" sz="1600" dirty="0"/>
              <a:t>  93.371 </a:t>
            </a:r>
            <a:r>
              <a:rPr lang="pt-BR" sz="1600" dirty="0" err="1"/>
              <a:t>ms</a:t>
            </a:r>
            <a:endParaRPr lang="pt-BR" sz="1600" dirty="0"/>
          </a:p>
          <a:p>
            <a:r>
              <a:rPr lang="pt-BR" sz="1600" dirty="0" smtClean="0"/>
              <a:t>22  131.252.115.23 </a:t>
            </a:r>
            <a:r>
              <a:rPr lang="pt-BR" sz="1600" dirty="0"/>
              <a:t>(131.252.115.4)  96.072 </a:t>
            </a:r>
            <a:r>
              <a:rPr lang="pt-BR" sz="1600" dirty="0" err="1"/>
              <a:t>ms</a:t>
            </a:r>
            <a:r>
              <a:rPr lang="pt-BR" sz="1600" dirty="0"/>
              <a:t> !H  98.743 </a:t>
            </a:r>
            <a:r>
              <a:rPr lang="pt-BR" sz="1600" dirty="0" err="1"/>
              <a:t>ms</a:t>
            </a:r>
            <a:r>
              <a:rPr lang="pt-BR" sz="1600" dirty="0"/>
              <a:t> !H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548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452" y="229409"/>
            <a:ext cx="10558904" cy="66873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-21768" y="2371725"/>
            <a:ext cx="4487126" cy="1800226"/>
          </a:xfrm>
          <a:prstGeom prst="rect">
            <a:avLst/>
          </a:prstGeom>
          <a:solidFill>
            <a:srgbClr val="6FB342">
              <a:alpha val="6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116" y="2700338"/>
            <a:ext cx="3871027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Package Switching Network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9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080" y="224749"/>
            <a:ext cx="10000161" cy="6649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-21768" y="2371725"/>
            <a:ext cx="4487126" cy="1800226"/>
          </a:xfrm>
          <a:prstGeom prst="rect">
            <a:avLst/>
          </a:prstGeom>
          <a:solidFill>
            <a:srgbClr val="6FB342">
              <a:alpha val="6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1116" y="2700338"/>
            <a:ext cx="3871027" cy="1143000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D943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Packet Switching Network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33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27905"/>
            <a:ext cx="9144000" cy="6167960"/>
          </a:xfrm>
          <a:prstGeom prst="rect">
            <a:avLst/>
          </a:prstGeom>
          <a:solidFill>
            <a:srgbClr val="0673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TCP/IP architecture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822108"/>
              </p:ext>
            </p:extLst>
          </p:nvPr>
        </p:nvGraphicFramePr>
        <p:xfrm>
          <a:off x="520100" y="1543050"/>
          <a:ext cx="8136241" cy="4203572"/>
        </p:xfrm>
        <a:graphic>
          <a:graphicData uri="http://schemas.openxmlformats.org/drawingml/2006/table">
            <a:tbl>
              <a:tblPr bandRow="1">
                <a:effectLst>
                  <a:outerShdw blurRad="50800" dist="114300" dir="30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979"/>
                <a:gridCol w="2886338"/>
                <a:gridCol w="1175669"/>
                <a:gridCol w="698182"/>
                <a:gridCol w="2699073"/>
              </a:tblGrid>
              <a:tr h="540910"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7915" marR="97915" marT="48958" marB="489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smtClean="0">
                          <a:solidFill>
                            <a:schemeClr val="bg1"/>
                          </a:solidFill>
                          <a:latin typeface="+mn-lt"/>
                          <a:sym typeface="Wingdings 3"/>
                        </a:rPr>
                        <a:t></a:t>
                      </a:r>
                      <a:r>
                        <a:rPr lang="en-US" sz="2600" dirty="0" smtClean="0">
                          <a:solidFill>
                            <a:schemeClr val="accent4"/>
                          </a:solidFill>
                          <a:latin typeface="+mn-lt"/>
                          <a:sym typeface="Wingdings 3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OSI- Model</a:t>
                      </a:r>
                      <a:endParaRPr lang="en-US" sz="24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marL="97915" marR="97915" marT="48958" marB="489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7915" marR="97915" marT="48958" marB="489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7915" marR="97915" marT="48958" marB="489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smtClean="0">
                          <a:solidFill>
                            <a:schemeClr val="bg1"/>
                          </a:solidFill>
                          <a:latin typeface="+mn-lt"/>
                          <a:sym typeface="Wingdings 3"/>
                        </a:rPr>
                        <a:t> </a:t>
                      </a:r>
                      <a:r>
                        <a:rPr lang="en-US" sz="24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TCP/IP - Model</a:t>
                      </a:r>
                      <a:endParaRPr lang="en-US" sz="24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marL="97915" marR="97915" marT="48958" marB="489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</a:tr>
              <a:tr h="509983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4"/>
                          </a:solidFill>
                          <a:latin typeface="+mn-lt"/>
                          <a:sym typeface="Wingdings 3"/>
                        </a:rPr>
                        <a:t> </a:t>
                      </a:r>
                      <a:r>
                        <a:rPr lang="en-US" sz="2400" dirty="0" smtClean="0">
                          <a:solidFill>
                            <a:schemeClr val="accent4"/>
                          </a:solidFill>
                          <a:latin typeface="+mn-lt"/>
                        </a:rPr>
                        <a:t>7</a:t>
                      </a:r>
                      <a:endParaRPr lang="en-US" sz="2400" dirty="0">
                        <a:solidFill>
                          <a:schemeClr val="accent4"/>
                        </a:solidFill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D000"/>
                          </a:solidFill>
                          <a:latin typeface="+mn-lt"/>
                        </a:rPr>
                        <a:t>application</a:t>
                      </a: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lang="en-US" sz="2700" dirty="0" smtClean="0">
                        <a:solidFill>
                          <a:schemeClr val="accent4"/>
                        </a:solidFill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D000"/>
                          </a:solidFill>
                          <a:latin typeface="+mn-lt"/>
                        </a:rPr>
                        <a:t>application</a:t>
                      </a: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</a:tr>
              <a:tr h="509983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4"/>
                          </a:solidFill>
                          <a:latin typeface="+mn-lt"/>
                          <a:sym typeface="Wingdings 3"/>
                        </a:rPr>
                        <a:t> </a:t>
                      </a:r>
                      <a:r>
                        <a:rPr lang="en-US" sz="2400" dirty="0" smtClean="0">
                          <a:solidFill>
                            <a:schemeClr val="accent4"/>
                          </a:solidFill>
                          <a:latin typeface="+mn-lt"/>
                        </a:rPr>
                        <a:t>6</a:t>
                      </a:r>
                      <a:endParaRPr lang="en-US" sz="2400" dirty="0">
                        <a:solidFill>
                          <a:schemeClr val="accent4"/>
                        </a:solidFill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D000"/>
                          </a:solidFill>
                          <a:latin typeface="+mn-lt"/>
                        </a:rPr>
                        <a:t>presentation</a:t>
                      </a: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2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4091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4"/>
                          </a:solidFill>
                          <a:latin typeface="+mn-lt"/>
                          <a:sym typeface="Wingdings 3"/>
                        </a:rPr>
                        <a:t></a:t>
                      </a:r>
                      <a:r>
                        <a:rPr lang="en-US" sz="2600" dirty="0" smtClean="0">
                          <a:solidFill>
                            <a:schemeClr val="accent4"/>
                          </a:solidFill>
                          <a:latin typeface="+mn-lt"/>
                          <a:sym typeface="Wingdings 3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accent4"/>
                          </a:solidFill>
                          <a:latin typeface="+mn-lt"/>
                        </a:rPr>
                        <a:t>5</a:t>
                      </a:r>
                      <a:endParaRPr lang="en-US" sz="2400" dirty="0">
                        <a:solidFill>
                          <a:schemeClr val="accent4"/>
                        </a:solidFill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D000"/>
                          </a:solidFill>
                          <a:latin typeface="+mn-lt"/>
                        </a:rPr>
                        <a:t>session</a:t>
                      </a: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2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09983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4"/>
                          </a:solidFill>
                          <a:latin typeface="+mn-lt"/>
                          <a:sym typeface="Wingdings 3"/>
                        </a:rPr>
                        <a:t> </a:t>
                      </a:r>
                      <a:r>
                        <a:rPr lang="en-US" sz="2400" dirty="0" smtClean="0">
                          <a:solidFill>
                            <a:schemeClr val="accent4"/>
                          </a:solidFill>
                          <a:latin typeface="+mn-lt"/>
                        </a:rPr>
                        <a:t>4</a:t>
                      </a:r>
                      <a:endParaRPr lang="en-US" sz="2400" dirty="0">
                        <a:solidFill>
                          <a:schemeClr val="accent4"/>
                        </a:solidFill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D000"/>
                          </a:solidFill>
                          <a:latin typeface="+mn-lt"/>
                        </a:rPr>
                        <a:t>transport</a:t>
                      </a: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2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D000"/>
                          </a:solidFill>
                          <a:latin typeface="+mn-lt"/>
                        </a:rPr>
                        <a:t>transport</a:t>
                      </a: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</a:tr>
              <a:tr h="509983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4"/>
                          </a:solidFill>
                          <a:latin typeface="+mn-lt"/>
                          <a:sym typeface="Wingdings 3"/>
                        </a:rPr>
                        <a:t> </a:t>
                      </a:r>
                      <a:r>
                        <a:rPr lang="en-US" sz="2400" dirty="0" smtClean="0">
                          <a:solidFill>
                            <a:schemeClr val="accent4"/>
                          </a:solidFill>
                          <a:latin typeface="+mn-lt"/>
                        </a:rPr>
                        <a:t>3</a:t>
                      </a:r>
                      <a:endParaRPr lang="en-US" sz="2400" dirty="0">
                        <a:solidFill>
                          <a:schemeClr val="accent4"/>
                        </a:solidFill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D000"/>
                          </a:solidFill>
                          <a:latin typeface="+mn-lt"/>
                        </a:rPr>
                        <a:t>network</a:t>
                      </a: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2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D000"/>
                          </a:solidFill>
                          <a:latin typeface="+mn-lt"/>
                        </a:rPr>
                        <a:t>network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</a:tr>
              <a:tr h="54091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4"/>
                          </a:solidFill>
                          <a:latin typeface="+mn-lt"/>
                          <a:sym typeface="Wingdings 3"/>
                        </a:rPr>
                        <a:t></a:t>
                      </a:r>
                      <a:r>
                        <a:rPr lang="en-US" sz="2600" dirty="0" smtClean="0">
                          <a:solidFill>
                            <a:schemeClr val="accent4"/>
                          </a:solidFill>
                          <a:latin typeface="+mn-lt"/>
                          <a:sym typeface="Wingdings 3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accent4"/>
                          </a:solidFill>
                          <a:latin typeface="+mn-lt"/>
                        </a:rPr>
                        <a:t>2</a:t>
                      </a:r>
                      <a:endParaRPr lang="en-US" sz="2400" dirty="0">
                        <a:solidFill>
                          <a:schemeClr val="accent4"/>
                        </a:solidFill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FFD000"/>
                          </a:solidFill>
                          <a:latin typeface="+mn-lt"/>
                        </a:rPr>
                        <a:t>datalink</a:t>
                      </a:r>
                      <a:endParaRPr lang="en-US" sz="2400" dirty="0" smtClean="0">
                        <a:solidFill>
                          <a:srgbClr val="FFD000"/>
                        </a:solidFill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2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D000"/>
                          </a:solidFill>
                          <a:latin typeface="+mn-lt"/>
                        </a:rPr>
                        <a:t>link</a:t>
                      </a: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</a:tr>
              <a:tr h="54091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accent4"/>
                          </a:solidFill>
                          <a:latin typeface="+mn-lt"/>
                          <a:sym typeface="Wingdings 3"/>
                        </a:rPr>
                        <a:t></a:t>
                      </a:r>
                      <a:r>
                        <a:rPr lang="en-US" sz="2600" dirty="0" smtClean="0">
                          <a:solidFill>
                            <a:schemeClr val="accent4"/>
                          </a:solidFill>
                          <a:latin typeface="+mn-lt"/>
                          <a:sym typeface="Wingdings 3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accent4"/>
                          </a:solidFill>
                          <a:latin typeface="+mn-lt"/>
                        </a:rPr>
                        <a:t>1</a:t>
                      </a:r>
                      <a:endParaRPr lang="en-US" sz="2400" dirty="0">
                        <a:solidFill>
                          <a:schemeClr val="accent4"/>
                        </a:solidFill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D000"/>
                          </a:solidFill>
                          <a:latin typeface="+mn-lt"/>
                        </a:rPr>
                        <a:t>physical</a:t>
                      </a: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2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7915" marR="97915" marT="48958" marB="48958" anchor="ctr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4089283" y="3768462"/>
            <a:ext cx="1192390" cy="1126972"/>
            <a:chOff x="4214130" y="3581400"/>
            <a:chExt cx="1024887" cy="968663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4214130" y="4065530"/>
              <a:ext cx="1024887" cy="0"/>
            </a:xfrm>
            <a:prstGeom prst="line">
              <a:avLst/>
            </a:prstGeom>
            <a:ln w="28575">
              <a:solidFill>
                <a:srgbClr val="FFD000"/>
              </a:solidFill>
              <a:prstDash val="dash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214130" y="4550063"/>
              <a:ext cx="1024887" cy="0"/>
            </a:xfrm>
            <a:prstGeom prst="line">
              <a:avLst/>
            </a:prstGeom>
            <a:ln w="28575">
              <a:solidFill>
                <a:srgbClr val="FFD000"/>
              </a:solidFill>
              <a:prstDash val="dash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214130" y="3581400"/>
              <a:ext cx="1024887" cy="0"/>
            </a:xfrm>
            <a:prstGeom prst="line">
              <a:avLst/>
            </a:prstGeom>
            <a:ln w="28575">
              <a:solidFill>
                <a:srgbClr val="FFD000"/>
              </a:solidFill>
              <a:prstDash val="dash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356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0800" y="227905"/>
            <a:ext cx="9198811" cy="6167960"/>
          </a:xfrm>
          <a:prstGeom prst="rect">
            <a:avLst/>
          </a:prstGeom>
          <a:solidFill>
            <a:srgbClr val="0673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6313352" y="1669773"/>
            <a:ext cx="0" cy="4169797"/>
          </a:xfrm>
          <a:prstGeom prst="line">
            <a:avLst/>
          </a:prstGeom>
          <a:ln w="285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23886" y="1647511"/>
            <a:ext cx="0" cy="1371600"/>
          </a:xfrm>
          <a:prstGeom prst="line">
            <a:avLst/>
          </a:prstGeom>
          <a:ln w="285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18428" y="2901890"/>
            <a:ext cx="0" cy="1371600"/>
          </a:xfrm>
          <a:prstGeom prst="line">
            <a:avLst/>
          </a:prstGeom>
          <a:ln w="285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08305" y="4122112"/>
            <a:ext cx="0" cy="1371600"/>
          </a:xfrm>
          <a:prstGeom prst="line">
            <a:avLst/>
          </a:prstGeom>
          <a:ln w="285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Protocol Layering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77784" y="2971785"/>
            <a:ext cx="2049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TCP segment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7783" y="4111950"/>
            <a:ext cx="2049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IP datagram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783" y="5483970"/>
            <a:ext cx="2196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Network-level packet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202527" y="2895600"/>
            <a:ext cx="4142628" cy="429768"/>
            <a:chOff x="2202527" y="2895600"/>
            <a:chExt cx="4142628" cy="4297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" name="Picture 29" descr="Neustar-2014-ppt-design-10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7" t="240" b="88213"/>
            <a:stretch/>
          </p:blipFill>
          <p:spPr>
            <a:xfrm>
              <a:off x="3013559" y="2895600"/>
              <a:ext cx="3331596" cy="429046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202527" y="2895600"/>
              <a:ext cx="818984" cy="42976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1"/>
                  </a:solidFill>
                </a:rPr>
                <a:t>TCP </a:t>
              </a:r>
              <a:r>
                <a:rPr lang="en-US" sz="1200" b="1" dirty="0" smtClean="0">
                  <a:solidFill>
                    <a:schemeClr val="accent1"/>
                  </a:solidFill>
                </a:rPr>
                <a:t>Header</a:t>
              </a:r>
              <a:endParaRPr lang="en-US" sz="12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007210" y="1645920"/>
            <a:ext cx="3328416" cy="429370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accent1"/>
                </a:solidFill>
              </a:rPr>
              <a:t>User data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784" y="1742235"/>
            <a:ext cx="2293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Application byte stream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81441" y="5386346"/>
            <a:ext cx="5763715" cy="429768"/>
            <a:chOff x="581441" y="5386346"/>
            <a:chExt cx="5763715" cy="4297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6" name="Picture 35" descr="Neustar-2014-ppt-design-10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" t="240" b="88213"/>
            <a:stretch/>
          </p:blipFill>
          <p:spPr>
            <a:xfrm>
              <a:off x="1392403" y="5386346"/>
              <a:ext cx="4952753" cy="429046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81441" y="5386346"/>
              <a:ext cx="818984" cy="42976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1"/>
                  </a:solidFill>
                </a:rPr>
                <a:t>Network</a:t>
              </a:r>
            </a:p>
            <a:p>
              <a:pPr algn="ctr"/>
              <a:r>
                <a:rPr lang="en-US" sz="1200" b="1" dirty="0" smtClean="0">
                  <a:solidFill>
                    <a:schemeClr val="accent1"/>
                  </a:solidFill>
                </a:rPr>
                <a:t>Header</a:t>
              </a:r>
              <a:endParaRPr lang="en-US" sz="1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392403" y="4114800"/>
            <a:ext cx="4952753" cy="429768"/>
            <a:chOff x="1392403" y="4114800"/>
            <a:chExt cx="4952753" cy="4297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" name="Picture 34" descr="Neustar-2014-ppt-design-10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61" t="240" b="88213"/>
            <a:stretch/>
          </p:blipFill>
          <p:spPr>
            <a:xfrm>
              <a:off x="2202528" y="4114800"/>
              <a:ext cx="4142628" cy="429046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1392403" y="4114800"/>
              <a:ext cx="818984" cy="42976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1"/>
                  </a:solidFill>
                </a:rPr>
                <a:t>IP</a:t>
              </a:r>
            </a:p>
            <a:p>
              <a:pPr algn="ctr"/>
              <a:r>
                <a:rPr lang="en-US" sz="1200" b="1" dirty="0" smtClean="0">
                  <a:solidFill>
                    <a:schemeClr val="accent1"/>
                  </a:solidFill>
                </a:rPr>
                <a:t>Header</a:t>
              </a:r>
              <a:endParaRPr lang="en-US" sz="12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90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49" y="225037"/>
            <a:ext cx="5485947" cy="6174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Routing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27" y="1511300"/>
            <a:ext cx="2654933" cy="49075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2400" dirty="0" smtClean="0"/>
              <a:t>Routers have multiple ports</a:t>
            </a:r>
          </a:p>
          <a:p>
            <a:pPr>
              <a:lnSpc>
                <a:spcPct val="90000"/>
              </a:lnSpc>
            </a:pPr>
            <a:r>
              <a:rPr lang="nl-NL" sz="2400" dirty="0" smtClean="0"/>
              <a:t>Maintain a “Routing Table” mapping network IDs to ports</a:t>
            </a:r>
          </a:p>
          <a:p>
            <a:pPr>
              <a:lnSpc>
                <a:spcPct val="90000"/>
              </a:lnSpc>
            </a:pPr>
            <a:r>
              <a:rPr lang="nl-NL" sz="2400" dirty="0" smtClean="0"/>
              <a:t>Copies packets from one port to another</a:t>
            </a:r>
          </a:p>
          <a:p>
            <a:pPr>
              <a:lnSpc>
                <a:spcPct val="90000"/>
              </a:lnSpc>
            </a:pPr>
            <a:r>
              <a:rPr lang="nl-NL" sz="2400" dirty="0" smtClean="0"/>
              <a:t>Ports don’t have to be the same link type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5446C-1109-4E94-851D-79DB2F7223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96580" y="1205256"/>
            <a:ext cx="103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LAN B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9112" y="1703915"/>
            <a:ext cx="29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6855" y="1820955"/>
            <a:ext cx="1090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Router X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2380" y="2480013"/>
            <a:ext cx="29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0021" y="3372471"/>
            <a:ext cx="29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6580" y="4354450"/>
            <a:ext cx="103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LAN 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0364" y="4860772"/>
            <a:ext cx="354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95457" y="2992000"/>
            <a:ext cx="25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57130" y="1075395"/>
            <a:ext cx="40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Q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55087" y="2449450"/>
            <a:ext cx="103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LAN C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677033"/>
              </p:ext>
            </p:extLst>
          </p:nvPr>
        </p:nvGraphicFramePr>
        <p:xfrm>
          <a:off x="3885572" y="4760633"/>
          <a:ext cx="187728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080"/>
                <a:gridCol w="729205"/>
              </a:tblGrid>
              <a:tr h="348398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Port</a:t>
                      </a:r>
                      <a:endParaRPr lang="en-US" dirty="0"/>
                    </a:p>
                  </a:txBody>
                  <a:tcPr/>
                </a:tc>
              </a:tr>
              <a:tr h="348398"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48398">
                <a:tc>
                  <a:txBody>
                    <a:bodyPr/>
                    <a:lstStyle/>
                    <a:p>
                      <a:r>
                        <a:rPr lang="en-US" dirty="0" smtClean="0"/>
                        <a:t>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48398"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761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ustar-2014-q1">
  <a:themeElements>
    <a:clrScheme name="Custom 2">
      <a:dk1>
        <a:srgbClr val="000000"/>
      </a:dk1>
      <a:lt1>
        <a:sysClr val="window" lastClr="FFFFFF"/>
      </a:lt1>
      <a:dk2>
        <a:srgbClr val="363636"/>
      </a:dk2>
      <a:lt2>
        <a:srgbClr val="FFFFFF"/>
      </a:lt2>
      <a:accent1>
        <a:srgbClr val="6CB33F"/>
      </a:accent1>
      <a:accent2>
        <a:srgbClr val="068658"/>
      </a:accent2>
      <a:accent3>
        <a:srgbClr val="9F2064"/>
      </a:accent3>
      <a:accent4>
        <a:srgbClr val="E1D000"/>
      </a:accent4>
      <a:accent5>
        <a:srgbClr val="E7862A"/>
      </a:accent5>
      <a:accent6>
        <a:srgbClr val="10AEDE"/>
      </a:accent6>
      <a:hlink>
        <a:srgbClr val="009B48"/>
      </a:hlink>
      <a:folHlink>
        <a:srgbClr val="009B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NSR-template-2014</Template>
  <TotalTime>15247</TotalTime>
  <Words>1722</Words>
  <Application>Microsoft Macintosh PowerPoint</Application>
  <PresentationFormat>On-screen Show (4:3)</PresentationFormat>
  <Paragraphs>441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Neustar-2014-q1</vt:lpstr>
      <vt:lpstr>VoIP Tutorial</vt:lpstr>
      <vt:lpstr>What Is Internet Protocol?</vt:lpstr>
      <vt:lpstr>“Trace Route” - UPS version</vt:lpstr>
      <vt:lpstr>“traceroute” - IP network version</vt:lpstr>
      <vt:lpstr>Package Switching Network</vt:lpstr>
      <vt:lpstr>PowerPoint Presentation</vt:lpstr>
      <vt:lpstr>TCP/IP architecture</vt:lpstr>
      <vt:lpstr>Protocol Layering</vt:lpstr>
      <vt:lpstr>Routing Basics</vt:lpstr>
      <vt:lpstr>Routing Basics</vt:lpstr>
      <vt:lpstr>IPv4 Datagram</vt:lpstr>
      <vt:lpstr>Format of an IPv6 Datagram</vt:lpstr>
      <vt:lpstr>TCP vs UDP</vt:lpstr>
      <vt:lpstr>Addressing</vt:lpstr>
      <vt:lpstr>Service Provider Network</vt:lpstr>
      <vt:lpstr>Internet Multimedia aka VoIP</vt:lpstr>
      <vt:lpstr>Real Time Transport Protocol (RTP)</vt:lpstr>
      <vt:lpstr>RTP For Voice</vt:lpstr>
      <vt:lpstr>Session Initiation Protocol (SIP)</vt:lpstr>
      <vt:lpstr>Ideal SIP Trapezoid</vt:lpstr>
      <vt:lpstr>SIP Session Setup Example</vt:lpstr>
      <vt:lpstr>Proxy Server Example</vt:lpstr>
      <vt:lpstr>SIP Requests Example 1</vt:lpstr>
      <vt:lpstr>SIP Requests Example 2</vt:lpstr>
      <vt:lpstr>SIP Responses Example 2</vt:lpstr>
      <vt:lpstr>Service Provider Network</vt:lpstr>
      <vt:lpstr>Protocol Comparisons</vt:lpstr>
      <vt:lpstr>IMS Network</vt:lpstr>
      <vt:lpstr>Routing</vt:lpstr>
    </vt:vector>
  </TitlesOfParts>
  <Company>Neustar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TCP/IP architecture</dc:title>
  <dc:creator>Brian Rosen</dc:creator>
  <cp:lastModifiedBy>Brian Rosen</cp:lastModifiedBy>
  <cp:revision>86</cp:revision>
  <cp:lastPrinted>2014-06-26T20:10:35Z</cp:lastPrinted>
  <dcterms:created xsi:type="dcterms:W3CDTF">2014-06-09T20:06:26Z</dcterms:created>
  <dcterms:modified xsi:type="dcterms:W3CDTF">2014-07-02T20:28:23Z</dcterms:modified>
</cp:coreProperties>
</file>